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8288000" cy="10287000"/>
  <p:notesSz cx="6858000" cy="9144000"/>
  <p:embeddedFontLst>
    <p:embeddedFont>
      <p:font typeface="JetBrains Mono" panose="020B0604020202020204" charset="0"/>
      <p:regular r:id="rId31"/>
    </p:embeddedFont>
    <p:embeddedFont>
      <p:font typeface="JetBrains Mono Bold" panose="020B0604020202020204" charset="0"/>
      <p:regular r:id="rId32"/>
      <p:bold r:id="rId33"/>
    </p:embeddedFont>
    <p:embeddedFont>
      <p:font typeface="Roboto" panose="02000000000000000000" pitchFamily="2" charset="0"/>
      <p:regular r:id="rId34"/>
      <p:bold r:id="rId35"/>
      <p:italic r:id="rId36"/>
      <p:boldItalic r:id="rId37"/>
    </p:embeddedFont>
    <p:embeddedFont>
      <p:font typeface="Roboto Bold" panose="02000000000000000000" charset="0"/>
      <p:regular r:id="rId38"/>
      <p:bold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autoAdjust="0"/>
    <p:restoredTop sz="96126" autoAdjust="0"/>
  </p:normalViewPr>
  <p:slideViewPr>
    <p:cSldViewPr>
      <p:cViewPr varScale="1">
        <p:scale>
          <a:sx n="72" d="100"/>
          <a:sy n="72" d="100"/>
        </p:scale>
        <p:origin x="57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png>
</file>

<file path=ppt/media/image29.sv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24.09.2025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Aaron:</a:t>
            </a:r>
          </a:p>
          <a:p>
            <a:endParaRPr lang="en-US" dirty="0"/>
          </a:p>
          <a:p>
            <a:r>
              <a:rPr lang="en-US" dirty="0"/>
              <a:t>- Rhetorical Question on AI:</a:t>
            </a:r>
          </a:p>
          <a:p>
            <a:r>
              <a:rPr lang="en-US" dirty="0"/>
              <a:t>"If AI no rules, what happens to life?" </a:t>
            </a:r>
          </a:p>
          <a:p>
            <a:r>
              <a:rPr lang="en-US" dirty="0"/>
              <a:t>- Greet teacher, TAs, classmates</a:t>
            </a:r>
          </a:p>
          <a:p>
            <a:r>
              <a:rPr lang="en-US" dirty="0"/>
              <a:t>- Introduce team and product</a:t>
            </a:r>
          </a:p>
          <a:p>
            <a:r>
              <a:rPr lang="en-US" dirty="0"/>
              <a:t>- Introduce teammates </a:t>
            </a:r>
          </a:p>
          <a:p>
            <a:endParaRPr lang="en-US" dirty="0"/>
          </a:p>
          <a:p>
            <a:endParaRPr lang="en-US" dirty="0"/>
          </a:p>
          <a:p>
            <a:r>
              <a:rPr lang="en-US" dirty="0"/>
              <a:t>Note: Play in presentation mode, transitions have been adjusted accordingly to ensure that information is not cluttered on page and is displayed one by one</a:t>
            </a:r>
          </a:p>
          <a:p>
            <a:r>
              <a:rPr lang="en-US"/>
              <a:t>Thank you</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We then ask the question of how does these issues occur</a:t>
            </a:r>
          </a:p>
          <a:p>
            <a:r>
              <a:rPr lang="en-US"/>
              <a:t>This is because Tay uses unsupervised learning </a:t>
            </a:r>
          </a:p>
          <a:p>
            <a:r>
              <a:rPr lang="en-US"/>
              <a:t>To elaborate, Tay processes data instantly</a:t>
            </a:r>
          </a:p>
          <a:p>
            <a:r>
              <a:rPr lang="en-US"/>
              <a:t>This is clearly a design flaw as there is no safeguards</a:t>
            </a:r>
          </a:p>
          <a:p>
            <a:r>
              <a:rPr lang="en-US"/>
              <a:t>Hence this allows malicious user to exploit Tay</a:t>
            </a:r>
          </a:p>
          <a:p>
            <a:endParaRPr lang="en-US"/>
          </a:p>
          <a:p>
            <a:r>
              <a:rPr lang="en-US"/>
              <a:t>To summarise these issues occur due to but not limited to</a:t>
            </a:r>
          </a:p>
          <a:p>
            <a:r>
              <a:rPr lang="en-US"/>
              <a:t>	Poor data management: </a:t>
            </a:r>
          </a:p>
          <a:p>
            <a:r>
              <a:rPr lang="en-US"/>
              <a:t>	Lack of algorithm oversight </a:t>
            </a:r>
          </a:p>
          <a:p>
            <a:r>
              <a:rPr lang="en-US"/>
              <a:t>	And Social dynamic mismanagement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Knowing these challenges faced by Tay what, what are the potential consequences and possible solution to overcome said issue </a:t>
            </a:r>
          </a:p>
          <a:p>
            <a:r>
              <a:rPr lang="en-US"/>
              <a:t>	Starting with potential consequence, this normalises discriminatory content desensitising society esp the younger generation to think of this as the new normal</a:t>
            </a:r>
          </a:p>
          <a:p>
            <a:r>
              <a:rPr lang="en-US"/>
              <a:t>	Continuing on this spreads harmful stereotypes and contributes to real-world ethical concerns in sensitive sectors such as healthcare and education </a:t>
            </a:r>
          </a:p>
          <a:p>
            <a:endParaRPr lang="en-US"/>
          </a:p>
          <a:p>
            <a:r>
              <a:rPr lang="en-US"/>
              <a:t>To counter and overcome these issues we have to first get rid of the root cause of this issue:	</a:t>
            </a:r>
          </a:p>
          <a:p>
            <a:r>
              <a:rPr lang="en-US"/>
              <a:t>	By embedding ethical guidelines during the AI’s development.</a:t>
            </a:r>
          </a:p>
          <a:p>
            <a:r>
              <a:rPr lang="en-US"/>
              <a:t>	Doing so would not only improve bias detection to filter harmful data but this addresses both the technical and ethical challenges mentioned earlier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Aaron:</a:t>
            </a:r>
          </a:p>
          <a:p>
            <a:r>
              <a:rPr lang="en-US"/>
              <a:t>- Introduce Persona AHMAD VARGINESH</a:t>
            </a:r>
          </a:p>
          <a:p>
            <a:r>
              <a:rPr lang="en-US"/>
              <a:t>- Malaysian Teacher, 25 y/o</a:t>
            </a:r>
          </a:p>
          <a:p>
            <a:r>
              <a:rPr lang="en-US"/>
              <a:t>- works at Nobel International School</a:t>
            </a:r>
          </a:p>
          <a:p>
            <a:r>
              <a:rPr lang="en-US"/>
              <a:t>- teaches National Ethics Class at his school</a:t>
            </a:r>
          </a:p>
          <a:p>
            <a:endParaRPr lang="en-US"/>
          </a:p>
          <a:p>
            <a:r>
              <a:rPr lang="en-US"/>
              <a:t>- School just finished mid term examinations - he is marking exam papers</a:t>
            </a:r>
          </a:p>
          <a:p>
            <a:r>
              <a:rPr lang="en-US"/>
              <a:t>- forgot about class tomorrow</a:t>
            </a:r>
          </a:p>
          <a:p>
            <a:r>
              <a:rPr lang="en-US"/>
              <a:t>- not enough time, use chatbot for content generation</a:t>
            </a:r>
          </a:p>
          <a:p>
            <a:r>
              <a:rPr lang="en-US"/>
              <a:t>- class has mix of different ethics, races</a:t>
            </a:r>
          </a:p>
          <a:p>
            <a:r>
              <a:rPr lang="en-US"/>
              <a:t>- use GHOSTWIRE to check for any racist content</a:t>
            </a:r>
          </a:p>
          <a:p>
            <a:r>
              <a:rPr lang="en-US"/>
              <a:t>- can regenerate output if needed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Ngu Khang Wei:</a:t>
            </a:r>
          </a:p>
          <a:p>
            <a:r>
              <a:rPr lang="en-US"/>
              <a:t>To outline the key points of this feature, it includes a text classification AI model trained specifically to detect both blatant and subtle racism present in a text. After the user has installed the GhostWire extension, they can simply activate it on their browser when conversing with any online chatbot. GhostWire uses the chatbot API to obtain the responses from the backend, and after analyzing them, will only output the response if no racism is detected. If racism is detected, the extension provides the user with a couple of options: regenerate the conversation, change the conversation, or display a toned-down version of the actual message.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Ngu Khang Wei:</a:t>
            </a:r>
          </a:p>
          <a:p>
            <a:r>
              <a:rPr lang="en-US"/>
              <a:t>Before we dive into the pseudocode, let me quickly outline how the data is prepared and trained for this feature. We collect data from two main sources, which we label Category A and Category </a:t>
            </a:r>
          </a:p>
          <a:p>
            <a:r>
              <a:rPr lang="en-US"/>
              <a:t>B. </a:t>
            </a:r>
          </a:p>
          <a:p>
            <a:endParaRPr lang="en-US"/>
          </a:p>
          <a:p>
            <a:r>
              <a:rPr lang="en-US"/>
              <a:t>Category A consists of publicly available text, which the development team has manually labeled as '0' for no racism and '1' for racist content, ensuring consensus among all parties to minimize bias. Category B contains data from Hatebase, a crowdsourced database of racial slurs, which provides specific examples of hate speech. This labeled data is then used to train our AI text classification model via supervised learning. The model predicts a racism score for each chatbot response, using a sigmoid function to output a value between 0 and </a:t>
            </a:r>
          </a:p>
          <a:p>
            <a:r>
              <a:rPr lang="en-US"/>
              <a:t>1. </a:t>
            </a:r>
          </a:p>
          <a:p>
            <a:endParaRPr lang="en-US"/>
          </a:p>
          <a:p>
            <a:r>
              <a:rPr lang="en-US"/>
              <a:t>If the score exceeds 0.7, the text is flagged as racist. With this data pipeline, GhostWire analyzes chatbot responses, allowing users to regenerate, adjust, or view a toned-down version of flagged content. Now, I'll have Brand proceed with the pseudocode.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Brand Chong:</a:t>
            </a:r>
          </a:p>
          <a:p>
            <a:r>
              <a:rPr lang="en-US"/>
              <a:t>I am going to use this pseudocode to explain how this feature works. </a:t>
            </a:r>
          </a:p>
          <a:p>
            <a:endParaRPr lang="en-US"/>
          </a:p>
          <a:p>
            <a:r>
              <a:rPr lang="en-US"/>
              <a:t>Firstly, the extension gets the user input and pass it to the chatbot using API. Technologies like text matching and AI text classification are used to identify whether there are any racist words in the response. If there are no such words, the response is directly shown to the user. </a:t>
            </a:r>
          </a:p>
          <a:p>
            <a:endParaRPr lang="en-US"/>
          </a:p>
          <a:p>
            <a:r>
              <a:rPr lang="en-US"/>
              <a:t>Otherwise, the extension asks the user for the action to be carried out. If the user chose to regenerate, the extension will prompt the chatbot to regenerate the response without racist words and repeat this process until it reaches the maximum iteration or there are no more racist words. The regenerated response is then shown to the user.</a:t>
            </a:r>
          </a:p>
          <a:p>
            <a:endParaRPr lang="en-US"/>
          </a:p>
          <a:p>
            <a:r>
              <a:rPr lang="en-US"/>
              <a:t>If the user chose to change the conversation, the extension will clear the entire conversation and restart the process. </a:t>
            </a:r>
          </a:p>
          <a:p>
            <a:endParaRPr lang="en-US"/>
          </a:p>
          <a:p>
            <a:r>
              <a:rPr lang="en-US"/>
              <a:t>If the user chose to replace words, the extension will replace racist words with the word [replaced] and show it to the user. </a:t>
            </a:r>
          </a:p>
          <a:p>
            <a:endParaRPr lang="en-US"/>
          </a:p>
          <a:p>
            <a:r>
              <a:rPr lang="en-US"/>
              <a:t>If all these three approaches failed, an error message will be displayed to the user.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Aaron:</a:t>
            </a:r>
          </a:p>
          <a:p>
            <a:r>
              <a:rPr lang="en-US"/>
              <a:t>- Introduce Persona JONATHAN SMITH</a:t>
            </a:r>
          </a:p>
          <a:p>
            <a:r>
              <a:rPr lang="en-US"/>
              <a:t>- Software Developer, 30 y/o</a:t>
            </a:r>
          </a:p>
          <a:p>
            <a:r>
              <a:rPr lang="en-US"/>
              <a:t>- works in USA</a:t>
            </a:r>
          </a:p>
          <a:p>
            <a:r>
              <a:rPr lang="en-US"/>
              <a:t>- skilled in AI, Chatbot Development</a:t>
            </a:r>
          </a:p>
          <a:p>
            <a:endParaRPr lang="en-US"/>
          </a:p>
          <a:p>
            <a:r>
              <a:rPr lang="en-US"/>
              <a:t>- Spends time on online platforms, communities and forums</a:t>
            </a:r>
          </a:p>
          <a:p>
            <a:r>
              <a:rPr lang="en-US"/>
              <a:t>- noticed several instances - racist content from AI generation</a:t>
            </a:r>
          </a:p>
          <a:p>
            <a:r>
              <a:rPr lang="en-US"/>
              <a:t>- worried about technologies' detection for racism </a:t>
            </a:r>
          </a:p>
          <a:p>
            <a:r>
              <a:rPr lang="en-US"/>
              <a:t>- eager to improve online for others ; by using GHOSTWIRE to input new racial slurs (that are undetected because they are new, not known of, by the system)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Ngu Khang Wei:</a:t>
            </a:r>
          </a:p>
          <a:p>
            <a:r>
              <a:rPr lang="en-US"/>
              <a:t>The Racist Term Suggestion Tool is designed to enhance AI performance by actively involving users. For instance, users can help the AI stay updated with the latest language trends by submitting terms they believe to be inappropriate. These submitted terms are then processed, and validated ones are used to fine-tune the AI model within the extension, further improving its detection capabilities.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Ngu Khang Wei:</a:t>
            </a:r>
          </a:p>
          <a:p>
            <a:r>
              <a:rPr lang="en-US"/>
              <a:t>Now, let’s walk through the pseudocode for this feature, which covers the data collection, processing, and submission phases.</a:t>
            </a:r>
          </a:p>
          <a:p>
            <a:endParaRPr lang="en-US"/>
          </a:p>
          <a:p>
            <a:r>
              <a:rPr lang="en-US"/>
              <a:t>When the tool is activated, it first checks the user’s login status and prompts them to log in if needed. Once logged in, the user is allowed to submit up to five terms per day, a limit put in place to prevent system overload. After submission, a case number is generated and emailed to the user for tracking purposes before the feature exits.</a:t>
            </a:r>
          </a:p>
          <a:p>
            <a:endParaRPr lang="en-US"/>
          </a:p>
          <a:p>
            <a:r>
              <a:rPr lang="en-US"/>
              <a:t>During the processing phase, the algorithm loops through each submitted term and checks it against the original training corpus of racist terms. If a match is found, a racism score is calculated, and terms scoring below 0.5 are removed, as they are likely to be non-malicious. If the term is not found in the original corpus, it is compared against a larger internet corpus. If still not found, it is considered non-existent and removed from the database.</a:t>
            </a:r>
          </a:p>
          <a:p>
            <a:endParaRPr lang="en-US"/>
          </a:p>
          <a:p>
            <a:r>
              <a:rPr lang="en-US"/>
              <a:t>Finally, the database is updated once a week to ensure regular validation and checks.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Aaron:</a:t>
            </a:r>
          </a:p>
          <a:p>
            <a:r>
              <a:rPr lang="en-US"/>
              <a:t>- Introduce Persona CHONG YAN XIN</a:t>
            </a:r>
          </a:p>
          <a:p>
            <a:r>
              <a:rPr lang="en-US"/>
              <a:t>- Monash Exchange student, 18 y/o</a:t>
            </a:r>
          </a:p>
          <a:p>
            <a:r>
              <a:rPr lang="en-US"/>
              <a:t>- from China</a:t>
            </a:r>
          </a:p>
          <a:p>
            <a:r>
              <a:rPr lang="en-US"/>
              <a:t>- first time visiting Australia, can't speak english</a:t>
            </a:r>
          </a:p>
          <a:p>
            <a:endParaRPr lang="en-US"/>
          </a:p>
          <a:p>
            <a:r>
              <a:rPr lang="en-US"/>
              <a:t>- friends have helped her to survive</a:t>
            </a:r>
          </a:p>
          <a:p>
            <a:r>
              <a:rPr lang="en-US"/>
              <a:t>- they encouraged her to use reddit for information</a:t>
            </a:r>
          </a:p>
          <a:p>
            <a:r>
              <a:rPr lang="en-US"/>
              <a:t>- warned about online racist comments</a:t>
            </a:r>
          </a:p>
          <a:p>
            <a:r>
              <a:rPr lang="en-US"/>
              <a:t>- kind enough to reply to the racist comments (to make safer environment for others)</a:t>
            </a:r>
          </a:p>
          <a:p>
            <a:r>
              <a:rPr lang="en-US"/>
              <a:t>- uses AI to generate reply</a:t>
            </a:r>
          </a:p>
          <a:p>
            <a:r>
              <a:rPr lang="en-US"/>
              <a:t>- check for racism</a:t>
            </a:r>
          </a:p>
          <a:p>
            <a:r>
              <a:rPr lang="en-US"/>
              <a:t>- if got, then report it </a:t>
            </a:r>
          </a:p>
          <a:p>
            <a:r>
              <a:rPr lang="en-US"/>
              <a:t>- will be notified for any updates from moderators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Everyone:</a:t>
            </a:r>
          </a:p>
          <a:p>
            <a:r>
              <a:rPr lang="en-US"/>
              <a:t>Introduce themselves and their role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Brand Chong:</a:t>
            </a:r>
          </a:p>
          <a:p>
            <a:r>
              <a:rPr lang="en-US"/>
              <a:t>I am going to explain how the Response Flagging System works. In contrast to feature 2, this feature allows the user to select and submit the sentences they think containing undetected racism.</a:t>
            </a:r>
          </a:p>
          <a:p>
            <a:endParaRPr lang="en-US"/>
          </a:p>
          <a:p>
            <a:r>
              <a:rPr lang="en-US"/>
              <a:t>Flagged responses are uploaded to the forum for public verification automatically and developers will be able to update the filter based on these reports.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Brand Chong:</a:t>
            </a:r>
          </a:p>
          <a:p>
            <a:endParaRPr lang="en-US"/>
          </a:p>
          <a:p>
            <a:r>
              <a:rPr lang="en-US"/>
              <a:t>Now I am going to explain how this feature works with pseudocode. </a:t>
            </a:r>
          </a:p>
          <a:p>
            <a:endParaRPr lang="en-US"/>
          </a:p>
          <a:p>
            <a:r>
              <a:rPr lang="en-US"/>
              <a:t>For the Response Flagging System, the extension will let the user login first. Each user has a daily limit of 10 sentences to prevent spamming. The user will then be prompt to select racist sentences. A case number will be generated and email to the user so the user can check the progress of the report. The flagged responses are then uploaded to the forum. If the user has exceeded the daily limit, an error message will be shown and this feature will exit. </a:t>
            </a:r>
          </a:p>
          <a:p>
            <a:endParaRPr lang="en-US"/>
          </a:p>
          <a:p>
            <a:r>
              <a:rPr lang="en-US"/>
              <a:t>The next part is the Flag Verification feature. This feature will sort the reports in the forum according to the number of upvotes. Top 50 reports will be sent to the developer for review.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Shayan:</a:t>
            </a:r>
          </a:p>
          <a:p>
            <a:endParaRPr lang="en-US"/>
          </a:p>
          <a:p>
            <a:r>
              <a:rPr lang="en-US"/>
              <a:t>- Three main features to highlight during the demo</a:t>
            </a:r>
          </a:p>
          <a:p>
            <a:endParaRPr lang="en-US"/>
          </a:p>
          <a:p>
            <a:r>
              <a:rPr lang="en-US"/>
              <a:t>1. When racist content is detected, prompt rephrase and terminate dialog box.</a:t>
            </a:r>
          </a:p>
          <a:p>
            <a:endParaRPr lang="en-US"/>
          </a:p>
          <a:p>
            <a:r>
              <a:rPr lang="en-US"/>
              <a:t>Giving user the option to either change the content to a racist-free one or to terminate the process altogether.</a:t>
            </a:r>
          </a:p>
          <a:p>
            <a:endParaRPr lang="en-US"/>
          </a:p>
          <a:p>
            <a:r>
              <a:rPr lang="en-US"/>
              <a:t>2. Term suggestion to allow users to add racist content for submission which would later be reviewed by moderators and be added to the database for the extension for future detection purposes.</a:t>
            </a:r>
          </a:p>
          <a:p>
            <a:endParaRPr lang="en-US"/>
          </a:p>
          <a:p>
            <a:r>
              <a:rPr lang="en-US"/>
              <a:t>3. Response flagging tool along with the forum page. </a:t>
            </a:r>
          </a:p>
          <a:p>
            <a:endParaRPr lang="en-US"/>
          </a:p>
          <a:p>
            <a:r>
              <a:rPr lang="en-US"/>
              <a:t>This allows users to select content that has racist context but has not been detected by the bot and allow it to be reported on the forum where its added with the rest of the reports.</a:t>
            </a:r>
          </a:p>
          <a:p>
            <a:endParaRPr lang="en-US"/>
          </a:p>
          <a:p>
            <a:r>
              <a:rPr lang="en-US"/>
              <a:t>The forum has a clean UI, allowing users to easily navigate and view their own report submissions as well as other people's reports and upvote if needed for more attention.</a:t>
            </a:r>
          </a:p>
          <a:p>
            <a:endParaRPr lang="en-US"/>
          </a:p>
          <a:p>
            <a:r>
              <a:rPr lang="en-US"/>
              <a:t>Mods review the report and approve it if its deemed to be appropriate and the extensions' database is updated accordingly.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Chloe:</a:t>
            </a:r>
          </a:p>
          <a:p>
            <a:endParaRPr lang="en-US" dirty="0"/>
          </a:p>
          <a:p>
            <a:r>
              <a:rPr lang="en-US" dirty="0"/>
              <a:t>The most vital effect is that the browser extension, powered by a text classification model effectively detects and moderates racist chatbot responses in real-time. As a result, it reduces discriminatory content, enabling users to have discrimination-free conversions.</a:t>
            </a:r>
          </a:p>
          <a:p>
            <a:endParaRPr lang="en-US" dirty="0"/>
          </a:p>
          <a:p>
            <a:r>
              <a:rPr lang="en-US" dirty="0"/>
              <a:t>Regarding user engagement, the suggested terms that they consider racist enable the model to improve its detection accuracy through interaction-based learning and the latest training data.</a:t>
            </a:r>
          </a:p>
          <a:p>
            <a:endParaRPr lang="en-US" dirty="0"/>
          </a:p>
          <a:p>
            <a:r>
              <a:rPr lang="en-US" dirty="0"/>
              <a:t>Moreover, the web extension is equipped with a response flagging tool, which empowers users to report harmful chatbot responses and allows developers to refine AI models. As a consequence, it discourages the </a:t>
            </a:r>
            <a:r>
              <a:rPr lang="en-US" dirty="0" err="1"/>
              <a:t>normalisation</a:t>
            </a:r>
            <a:r>
              <a:rPr lang="en-US" dirty="0"/>
              <a:t> of hate and racism, thereby promoting the web extension's accountability.</a:t>
            </a:r>
          </a:p>
          <a:p>
            <a:endParaRPr lang="en-US" dirty="0"/>
          </a:p>
          <a:p>
            <a:r>
              <a:rPr lang="en-US" dirty="0"/>
              <a:t>In addition to that, the web extension enhances transparency by making the database of flagged responses available to users through the forum page. From there, they can verify the authenticity of all the flagged responses.</a:t>
            </a:r>
          </a:p>
          <a:p>
            <a:endParaRPr lang="en-US" dirty="0"/>
          </a:p>
          <a:p>
            <a:r>
              <a:rPr lang="en-US" dirty="0"/>
              <a:t>Beyond that, user data is protected through encryption and securely stored. Hence, it ensures privacy while addressing racial bias in AI chatbot interactions.</a:t>
            </a:r>
          </a:p>
          <a:p>
            <a:endParaRPr lang="en-US" dirty="0"/>
          </a:p>
          <a:p>
            <a:r>
              <a:rPr lang="en-US" dirty="0"/>
              <a:t>Equally important is the web extension ensures ethical integrity. It adheres to the ACM Code of Ethics and Ethical System Theory, </a:t>
            </a:r>
            <a:r>
              <a:rPr lang="en-US" dirty="0" err="1"/>
              <a:t>prioritising</a:t>
            </a:r>
            <a:r>
              <a:rPr lang="en-US" dirty="0"/>
              <a:t> the user's well-being and the public good.</a:t>
            </a:r>
          </a:p>
          <a:p>
            <a:endParaRPr lang="en-US" dirty="0"/>
          </a:p>
          <a:p>
            <a:r>
              <a:rPr lang="en-US" dirty="0"/>
              <a:t>That said, the browser extension would serve as an effective solution to address the concern that current AI chatbots are often programmed without sufficient attention to mitigating racial bias and ensuring ethical values, leading to the risk of spreading discriminatory content.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Background &amp; P.S. - Daryl</a:t>
            </a:r>
          </a:p>
          <a:p>
            <a:r>
              <a:rPr lang="en-US" dirty="0"/>
              <a:t>Proposed Solution - </a:t>
            </a:r>
            <a:r>
              <a:rPr lang="en-US" dirty="0" err="1"/>
              <a:t>Khang</a:t>
            </a:r>
            <a:r>
              <a:rPr lang="en-US" dirty="0"/>
              <a:t> Wei, Brand, Aaron</a:t>
            </a:r>
          </a:p>
          <a:p>
            <a:r>
              <a:rPr lang="en-US" dirty="0"/>
              <a:t>Demo - </a:t>
            </a:r>
            <a:r>
              <a:rPr lang="en-US" dirty="0" err="1"/>
              <a:t>Shayan</a:t>
            </a:r>
            <a:endParaRPr lang="en-US" dirty="0"/>
          </a:p>
          <a:p>
            <a:r>
              <a:rPr lang="en-US" dirty="0"/>
              <a:t>Conclusion - Chloe</a:t>
            </a:r>
          </a:p>
          <a:p>
            <a:r>
              <a:rPr lang="en-US" dirty="0"/>
              <a:t>Q&amp;A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857600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To give a brief rundown of the issues concerning AI chatbots:</a:t>
            </a:r>
          </a:p>
          <a:p>
            <a:endParaRPr lang="en-US"/>
          </a:p>
          <a:p>
            <a:r>
              <a:rPr lang="en-US"/>
              <a:t>AI chatbots poses significant ethical concerns</a:t>
            </a:r>
          </a:p>
          <a:p>
            <a:r>
              <a:rPr lang="en-US"/>
              <a:t>Firstly it’s social impact, with its potential to normalize harmful behavior online</a:t>
            </a:r>
          </a:p>
          <a:p>
            <a:r>
              <a:rPr lang="en-US"/>
              <a:t>This is primarily due to the lack of ethical reasoning </a:t>
            </a:r>
          </a:p>
          <a:p>
            <a:r>
              <a:rPr lang="en-US"/>
              <a:t>	</a:t>
            </a:r>
          </a:p>
          <a:p>
            <a:r>
              <a:rPr lang="en-US"/>
              <a:t>On the technical aspect</a:t>
            </a:r>
          </a:p>
          <a:p>
            <a:r>
              <a:rPr lang="en-US"/>
              <a:t>The AI system experience algorithmic bias, this is an issue as the AI system may reflecting on existing societal biases</a:t>
            </a:r>
          </a:p>
          <a:p>
            <a:r>
              <a:rPr lang="en-US"/>
              <a:t>This could be due to the training data used, thus increasing the risk of manipulation for generating harmful content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The problem statement of our topic highlights the fact that many AI chatbots lack measures to prevent racial bias and ensure ethical behavior, leading to the risk of spreading discriminatory content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Conducted a case study on Tay AI by Microsoft</a:t>
            </a:r>
          </a:p>
          <a:p>
            <a:r>
              <a:rPr lang="en-US"/>
              <a:t>	Tay AI released on twitter as a twitter chat bot</a:t>
            </a:r>
          </a:p>
          <a:p>
            <a:r>
              <a:rPr lang="en-US"/>
              <a:t>	This received backlash due to offensive behavior</a:t>
            </a:r>
          </a:p>
          <a:p>
            <a:r>
              <a:rPr lang="en-US"/>
              <a:t>	Example of tweets by Tay can be seen portrayed in these image sample</a:t>
            </a:r>
          </a:p>
          <a:p>
            <a:endParaRPr lang="en-US"/>
          </a:p>
          <a:p>
            <a:r>
              <a:rPr lang="en-US"/>
              <a:t>From this we can learn that the key failures of Tay AI is that:</a:t>
            </a:r>
          </a:p>
          <a:p>
            <a:r>
              <a:rPr lang="en-US"/>
              <a:t>	It lacks bias detection and it heavily misinterpret online social dynamic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So why is this a problem</a:t>
            </a:r>
          </a:p>
          <a:p>
            <a:endParaRPr lang="en-US"/>
          </a:p>
          <a:p>
            <a:r>
              <a:rPr lang="en-US"/>
              <a:t>	The main predicament of this situation is that there is inadequate ethical measures in AI chatbot</a:t>
            </a:r>
          </a:p>
          <a:p>
            <a:r>
              <a:rPr lang="en-US"/>
              <a:t>	This is potentially due to the fact that many AI chatbot are developed without the concern of addressing racial bias or ethical principles taken into account, leading to such discriminatory content</a:t>
            </a:r>
          </a:p>
          <a:p>
            <a:r>
              <a:rPr lang="en-US"/>
              <a:t>	</a:t>
            </a:r>
          </a:p>
          <a:p>
            <a:r>
              <a:rPr lang="en-US"/>
              <a:t>	Ethical oversight in chatbot development can result in the AI system to operate with bias, this may result in the AI targeted specific vulnerable population </a:t>
            </a:r>
          </a:p>
          <a:p>
            <a:r>
              <a:rPr lang="en-US"/>
              <a:t>	Additionally it increases the risk of perpetuating harmful content. As the AI system would adapt and learn from negative online interactions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Daryl:</a:t>
            </a:r>
          </a:p>
          <a:p>
            <a:r>
              <a:rPr lang="en-US"/>
              <a:t>Statistics shows that even up till recent years online hate and racism is a significant problem.</a:t>
            </a:r>
          </a:p>
          <a:p>
            <a:r>
              <a:rPr lang="en-US"/>
              <a:t>With major or 49% agreeing that it is a major problem and 44% saying it is a minor problem while the remaining 7% does not regard this is an issue at all </a:t>
            </a:r>
          </a:p>
          <a:p>
            <a:r>
              <a:rPr lang="en-US"/>
              <a:t>	</a:t>
            </a:r>
          </a:p>
          <a:p>
            <a:r>
              <a:rPr lang="en-US"/>
              <a:t>This prove that discrimination and racial bias is a relevant ongoing worldwide challenge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hyperlink" Target="https://www.figma.com/design/ddvKhqUKOA0blT7MjYFZkQ/1055-prototype?node-id=24-1242&amp;t=5Wu0r5I8ygojxkv6-1"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29.sv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mediaengagement.org/wp-content/uploads/2018/09/21-tay-ai-case-study-1.pdf" TargetMode="Externa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hyperlink" Target="https://najc.ca/crrf-survey-on-online-hat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1319617" y="-454276"/>
            <a:ext cx="20927233" cy="11195552"/>
          </a:xfrm>
          <a:custGeom>
            <a:avLst/>
            <a:gdLst/>
            <a:ahLst/>
            <a:cxnLst/>
            <a:rect l="l" t="t" r="r" b="b"/>
            <a:pathLst>
              <a:path w="20927233" h="11195552">
                <a:moveTo>
                  <a:pt x="0" y="0"/>
                </a:moveTo>
                <a:lnTo>
                  <a:pt x="20927234" y="0"/>
                </a:lnTo>
                <a:lnTo>
                  <a:pt x="20927234" y="11195552"/>
                </a:lnTo>
                <a:lnTo>
                  <a:pt x="0" y="11195552"/>
                </a:lnTo>
                <a:lnTo>
                  <a:pt x="0" y="0"/>
                </a:lnTo>
                <a:close/>
              </a:path>
            </a:pathLst>
          </a:custGeom>
          <a:blipFill>
            <a:blip r:embed="rId3"/>
            <a:stretch>
              <a:fillRect l="-7329" r="-7329" b="-20558"/>
            </a:stretch>
          </a:blipFill>
        </p:spPr>
        <p:txBody>
          <a:bodyPr/>
          <a:lstStyle/>
          <a:p>
            <a:endParaRPr lang="en-AU"/>
          </a:p>
        </p:txBody>
      </p:sp>
      <p:sp>
        <p:nvSpPr>
          <p:cNvPr id="5" name="TextBox 5"/>
          <p:cNvSpPr txBox="1"/>
          <p:nvPr/>
        </p:nvSpPr>
        <p:spPr>
          <a:xfrm>
            <a:off x="176686" y="1356717"/>
            <a:ext cx="17934627" cy="1867989"/>
          </a:xfrm>
          <a:prstGeom prst="rect">
            <a:avLst/>
          </a:prstGeom>
        </p:spPr>
        <p:txBody>
          <a:bodyPr lIns="0" tIns="0" rIns="0" bIns="0" rtlCol="0" anchor="t">
            <a:spAutoFit/>
          </a:bodyPr>
          <a:lstStyle/>
          <a:p>
            <a:pPr algn="ctr">
              <a:lnSpc>
                <a:spcPts val="9763"/>
              </a:lnSpc>
            </a:pPr>
            <a:r>
              <a:rPr lang="en-US" sz="9479">
                <a:solidFill>
                  <a:srgbClr val="FFFFFF"/>
                </a:solidFill>
                <a:latin typeface="Roboto"/>
                <a:ea typeface="Roboto"/>
                <a:cs typeface="Roboto"/>
                <a:sym typeface="Roboto"/>
              </a:rPr>
              <a:t>GhostWire</a:t>
            </a:r>
          </a:p>
          <a:p>
            <a:pPr algn="ctr">
              <a:lnSpc>
                <a:spcPts val="4881"/>
              </a:lnSpc>
            </a:pPr>
            <a:r>
              <a:rPr lang="en-US" sz="4739">
                <a:solidFill>
                  <a:srgbClr val="FFFFFF"/>
                </a:solidFill>
                <a:latin typeface="Roboto"/>
                <a:ea typeface="Roboto"/>
                <a:cs typeface="Roboto"/>
                <a:sym typeface="Roboto"/>
              </a:rPr>
              <a:t>The #1 Solution to Racist AI</a:t>
            </a:r>
          </a:p>
        </p:txBody>
      </p:sp>
      <p:sp>
        <p:nvSpPr>
          <p:cNvPr id="6" name="TextBox 6"/>
          <p:cNvSpPr txBox="1"/>
          <p:nvPr/>
        </p:nvSpPr>
        <p:spPr>
          <a:xfrm>
            <a:off x="7097512" y="9182100"/>
            <a:ext cx="4092975" cy="616070"/>
          </a:xfrm>
          <a:prstGeom prst="rect">
            <a:avLst/>
          </a:prstGeom>
        </p:spPr>
        <p:txBody>
          <a:bodyPr lIns="0" tIns="0" rIns="0" bIns="0" rtlCol="0" anchor="t">
            <a:spAutoFit/>
          </a:bodyPr>
          <a:lstStyle/>
          <a:p>
            <a:pPr algn="l">
              <a:lnSpc>
                <a:spcPts val="4976"/>
              </a:lnSpc>
              <a:spcBef>
                <a:spcPct val="0"/>
              </a:spcBef>
            </a:pPr>
            <a:r>
              <a:rPr lang="en-US" sz="3554">
                <a:solidFill>
                  <a:srgbClr val="FFFFFF"/>
                </a:solidFill>
                <a:latin typeface="Roboto"/>
                <a:ea typeface="Roboto"/>
                <a:cs typeface="Roboto"/>
                <a:sym typeface="Roboto"/>
              </a:rPr>
              <a:t>by Team HD_Please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1493713" y="1918457"/>
            <a:ext cx="15300573" cy="7233230"/>
          </a:xfrm>
          <a:custGeom>
            <a:avLst/>
            <a:gdLst/>
            <a:ahLst/>
            <a:cxnLst/>
            <a:rect l="l" t="t" r="r" b="b"/>
            <a:pathLst>
              <a:path w="15300573" h="7233230">
                <a:moveTo>
                  <a:pt x="0" y="0"/>
                </a:moveTo>
                <a:lnTo>
                  <a:pt x="15300574" y="0"/>
                </a:lnTo>
                <a:lnTo>
                  <a:pt x="15300574" y="7233230"/>
                </a:lnTo>
                <a:lnTo>
                  <a:pt x="0" y="7233230"/>
                </a:lnTo>
                <a:lnTo>
                  <a:pt x="0" y="0"/>
                </a:lnTo>
                <a:close/>
              </a:path>
            </a:pathLst>
          </a:custGeom>
          <a:blipFill>
            <a:blip r:embed="rId3"/>
            <a:stretch>
              <a:fillRect t="-2354" b="-2354"/>
            </a:stretch>
          </a:blipFill>
        </p:spPr>
        <p:txBody>
          <a:bodyPr/>
          <a:lstStyle/>
          <a:p>
            <a:endParaRPr lang="en-AU"/>
          </a:p>
        </p:txBody>
      </p:sp>
      <p:sp>
        <p:nvSpPr>
          <p:cNvPr id="3" name="TextBox 3"/>
          <p:cNvSpPr txBox="1"/>
          <p:nvPr/>
        </p:nvSpPr>
        <p:spPr>
          <a:xfrm>
            <a:off x="2735920" y="647700"/>
            <a:ext cx="14058365" cy="768985"/>
          </a:xfrm>
          <a:prstGeom prst="rect">
            <a:avLst/>
          </a:prstGeom>
        </p:spPr>
        <p:txBody>
          <a:bodyPr wrap="square" lIns="0" tIns="0" rIns="0" bIns="0" rtlCol="0" anchor="t">
            <a:spAutoFit/>
          </a:bodyPr>
          <a:lstStyle/>
          <a:p>
            <a:pPr algn="l">
              <a:lnSpc>
                <a:spcPts val="6439"/>
              </a:lnSpc>
              <a:spcBef>
                <a:spcPct val="0"/>
              </a:spcBef>
            </a:pPr>
            <a:r>
              <a:rPr lang="en-US" sz="4599" b="1" dirty="0">
                <a:solidFill>
                  <a:srgbClr val="FFFFFF"/>
                </a:solidFill>
                <a:latin typeface="JetBrains Mono Bold"/>
                <a:ea typeface="JetBrains Mono Bold"/>
                <a:cs typeface="JetBrains Mono Bold"/>
                <a:sym typeface="JetBrains Mono Bold"/>
              </a:rPr>
              <a:t>Statistics on Online Discrimination</a:t>
            </a:r>
          </a:p>
        </p:txBody>
      </p:sp>
      <p:sp>
        <p:nvSpPr>
          <p:cNvPr id="4" name="TextBox 4"/>
          <p:cNvSpPr txBox="1"/>
          <p:nvPr/>
        </p:nvSpPr>
        <p:spPr>
          <a:xfrm>
            <a:off x="5539089" y="9617365"/>
            <a:ext cx="11255196" cy="407035"/>
          </a:xfrm>
          <a:prstGeom prst="rect">
            <a:avLst/>
          </a:prstGeom>
        </p:spPr>
        <p:txBody>
          <a:bodyPr lIns="0" tIns="0" rIns="0" bIns="0" rtlCol="0" anchor="t">
            <a:spAutoFit/>
          </a:bodyPr>
          <a:lstStyle/>
          <a:p>
            <a:pPr algn="l">
              <a:lnSpc>
                <a:spcPts val="3289"/>
              </a:lnSpc>
              <a:spcBef>
                <a:spcPct val="0"/>
              </a:spcBef>
            </a:pPr>
            <a:r>
              <a:rPr lang="en-US" sz="2349" dirty="0">
                <a:solidFill>
                  <a:srgbClr val="FFFFFF"/>
                </a:solidFill>
                <a:latin typeface="Roboto"/>
                <a:ea typeface="Roboto"/>
                <a:cs typeface="Roboto"/>
                <a:sym typeface="Roboto"/>
              </a:rPr>
              <a:t>Source: https://</a:t>
            </a:r>
            <a:r>
              <a:rPr lang="en-US" sz="2349" dirty="0" err="1">
                <a:solidFill>
                  <a:srgbClr val="FFFFFF"/>
                </a:solidFill>
                <a:latin typeface="Roboto"/>
                <a:ea typeface="Roboto"/>
                <a:cs typeface="Roboto"/>
                <a:sym typeface="Roboto"/>
              </a:rPr>
              <a:t>najc.ca</a:t>
            </a:r>
            <a:r>
              <a:rPr lang="en-US" sz="2349" dirty="0">
                <a:solidFill>
                  <a:srgbClr val="FFFFFF"/>
                </a:solidFill>
                <a:latin typeface="Roboto"/>
                <a:ea typeface="Roboto"/>
                <a:cs typeface="Roboto"/>
                <a:sym typeface="Roboto"/>
              </a:rPr>
              <a:t>/</a:t>
            </a:r>
            <a:r>
              <a:rPr lang="en-US" sz="2349" dirty="0" err="1">
                <a:solidFill>
                  <a:srgbClr val="FFFFFF"/>
                </a:solidFill>
                <a:latin typeface="Roboto"/>
                <a:ea typeface="Roboto"/>
                <a:cs typeface="Roboto"/>
                <a:sym typeface="Roboto"/>
              </a:rPr>
              <a:t>crrf</a:t>
            </a:r>
            <a:r>
              <a:rPr lang="en-US" sz="2349" dirty="0">
                <a:solidFill>
                  <a:srgbClr val="FFFFFF"/>
                </a:solidFill>
                <a:latin typeface="Roboto"/>
                <a:ea typeface="Roboto"/>
                <a:cs typeface="Roboto"/>
                <a:sym typeface="Roboto"/>
              </a:rPr>
              <a:t>-survey-on-online-hate/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TextBox 2"/>
          <p:cNvSpPr txBox="1"/>
          <p:nvPr/>
        </p:nvSpPr>
        <p:spPr>
          <a:xfrm>
            <a:off x="408221" y="2471110"/>
            <a:ext cx="12813770" cy="6651889"/>
          </a:xfrm>
          <a:prstGeom prst="rect">
            <a:avLst/>
          </a:prstGeom>
        </p:spPr>
        <p:txBody>
          <a:bodyPr lIns="0" tIns="0" rIns="0" bIns="0" rtlCol="0" anchor="t">
            <a:spAutoFit/>
          </a:bodyPr>
          <a:lstStyle/>
          <a:p>
            <a:pPr algn="l">
              <a:lnSpc>
                <a:spcPts val="5040"/>
              </a:lnSpc>
            </a:pPr>
            <a:r>
              <a:rPr lang="en-US" sz="3600" dirty="0">
                <a:solidFill>
                  <a:srgbClr val="FFFFFF"/>
                </a:solidFill>
                <a:latin typeface="Roboto"/>
                <a:ea typeface="Roboto"/>
                <a:cs typeface="Roboto"/>
                <a:sym typeface="Roboto"/>
              </a:rPr>
              <a:t> Methodology and Explanation of Tay AI’s Failure:</a:t>
            </a:r>
          </a:p>
          <a:p>
            <a:pPr marL="561341" lvl="1" indent="-280670" algn="l">
              <a:lnSpc>
                <a:spcPts val="3640"/>
              </a:lnSpc>
              <a:buFont typeface="Arial"/>
              <a:buChar char="•"/>
            </a:pPr>
            <a:r>
              <a:rPr lang="en-US" sz="2600" dirty="0">
                <a:solidFill>
                  <a:srgbClr val="FFFFFF"/>
                </a:solidFill>
                <a:latin typeface="Roboto"/>
                <a:ea typeface="Roboto"/>
                <a:cs typeface="Roboto"/>
                <a:sym typeface="Roboto"/>
              </a:rPr>
              <a:t>Tay used </a:t>
            </a:r>
            <a:r>
              <a:rPr lang="en-US" sz="2600" b="1" dirty="0">
                <a:solidFill>
                  <a:srgbClr val="FFFFFF"/>
                </a:solidFill>
                <a:latin typeface="Roboto Bold"/>
                <a:ea typeface="Roboto Bold"/>
                <a:cs typeface="Roboto Bold"/>
                <a:sym typeface="Roboto Bold"/>
              </a:rPr>
              <a:t>unsupervised learning</a:t>
            </a:r>
            <a:r>
              <a:rPr lang="en-US" sz="2600" dirty="0">
                <a:solidFill>
                  <a:srgbClr val="FFFFFF"/>
                </a:solidFill>
                <a:latin typeface="Roboto"/>
                <a:ea typeface="Roboto"/>
                <a:cs typeface="Roboto"/>
                <a:sym typeface="Roboto"/>
              </a:rPr>
              <a:t> from real-time Twitter interactions.</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Tay processes data instantly from public tweets, adapting its responses accordingly.</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Design Flaw: No safeguards to filter harmful content.</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Malicious users exploited this to feed offensive and racist language.</a:t>
            </a:r>
          </a:p>
          <a:p>
            <a:pPr algn="l">
              <a:lnSpc>
                <a:spcPts val="5080"/>
              </a:lnSpc>
            </a:pPr>
            <a:endParaRPr lang="en-US" sz="2600" dirty="0">
              <a:solidFill>
                <a:srgbClr val="FFFFFF"/>
              </a:solidFill>
              <a:latin typeface="Roboto"/>
              <a:ea typeface="Roboto"/>
              <a:cs typeface="Roboto"/>
              <a:sym typeface="Roboto"/>
            </a:endParaRPr>
          </a:p>
          <a:p>
            <a:pPr marL="783544" lvl="1" indent="-391772" algn="l">
              <a:lnSpc>
                <a:spcPts val="5080"/>
              </a:lnSpc>
              <a:buFont typeface="Arial"/>
              <a:buChar char="•"/>
            </a:pPr>
            <a:r>
              <a:rPr lang="en-US" sz="3629" dirty="0">
                <a:solidFill>
                  <a:srgbClr val="FFFFFF"/>
                </a:solidFill>
                <a:latin typeface="Roboto"/>
                <a:ea typeface="Roboto"/>
                <a:cs typeface="Roboto"/>
                <a:sym typeface="Roboto"/>
              </a:rPr>
              <a:t>Core problem:</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Poor data management: Reliance on Unfiltered Real-Time Data </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Lack of algorithmic oversight:  No Bias Detection Mechanism </a:t>
            </a:r>
          </a:p>
          <a:p>
            <a:pPr marL="1122681" lvl="2" indent="-374227" algn="l">
              <a:lnSpc>
                <a:spcPts val="3640"/>
              </a:lnSpc>
              <a:buFont typeface="Arial"/>
              <a:buChar char="⚬"/>
            </a:pPr>
            <a:r>
              <a:rPr lang="en-US" sz="2600" dirty="0">
                <a:solidFill>
                  <a:srgbClr val="FFFFFF"/>
                </a:solidFill>
                <a:latin typeface="Roboto"/>
                <a:ea typeface="Roboto"/>
                <a:cs typeface="Roboto"/>
                <a:sym typeface="Roboto"/>
              </a:rPr>
              <a:t>Social dynamics mismanagement: Developers didn’t account for the social dynamics of online platforms</a:t>
            </a:r>
          </a:p>
          <a:p>
            <a:pPr algn="just">
              <a:lnSpc>
                <a:spcPts val="5080"/>
              </a:lnSpc>
            </a:pPr>
            <a:endParaRPr lang="en-US" sz="2600" dirty="0">
              <a:solidFill>
                <a:srgbClr val="FFFFFF"/>
              </a:solidFill>
              <a:latin typeface="Roboto"/>
              <a:ea typeface="Roboto"/>
              <a:cs typeface="Roboto"/>
              <a:sym typeface="Roboto"/>
            </a:endParaRPr>
          </a:p>
        </p:txBody>
      </p:sp>
      <p:sp>
        <p:nvSpPr>
          <p:cNvPr id="3" name="Freeform 3"/>
          <p:cNvSpPr/>
          <p:nvPr/>
        </p:nvSpPr>
        <p:spPr>
          <a:xfrm>
            <a:off x="12505015" y="2888788"/>
            <a:ext cx="5500397" cy="3593593"/>
          </a:xfrm>
          <a:custGeom>
            <a:avLst/>
            <a:gdLst/>
            <a:ahLst/>
            <a:cxnLst/>
            <a:rect l="l" t="t" r="r" b="b"/>
            <a:pathLst>
              <a:path w="5500397" h="3593593">
                <a:moveTo>
                  <a:pt x="0" y="0"/>
                </a:moveTo>
                <a:lnTo>
                  <a:pt x="5500398" y="0"/>
                </a:lnTo>
                <a:lnTo>
                  <a:pt x="5500398" y="3593593"/>
                </a:lnTo>
                <a:lnTo>
                  <a:pt x="0" y="3593593"/>
                </a:lnTo>
                <a:lnTo>
                  <a:pt x="0" y="0"/>
                </a:lnTo>
                <a:close/>
              </a:path>
            </a:pathLst>
          </a:custGeom>
          <a:blipFill>
            <a:blip r:embed="rId3"/>
            <a:stretch>
              <a:fillRect/>
            </a:stretch>
          </a:blipFill>
        </p:spPr>
        <p:txBody>
          <a:bodyPr/>
          <a:lstStyle/>
          <a:p>
            <a:endParaRPr lang="en-AU"/>
          </a:p>
        </p:txBody>
      </p:sp>
      <p:sp>
        <p:nvSpPr>
          <p:cNvPr id="4" name="TextBox 4"/>
          <p:cNvSpPr txBox="1"/>
          <p:nvPr/>
        </p:nvSpPr>
        <p:spPr>
          <a:xfrm>
            <a:off x="533400" y="1164001"/>
            <a:ext cx="10867643" cy="768985"/>
          </a:xfrm>
          <a:prstGeom prst="rect">
            <a:avLst/>
          </a:prstGeom>
        </p:spPr>
        <p:txBody>
          <a:bodyPr lIns="0" tIns="0" rIns="0" bIns="0" rtlCol="0" anchor="t">
            <a:spAutoFit/>
          </a:bodyPr>
          <a:lstStyle/>
          <a:p>
            <a:pPr algn="l">
              <a:lnSpc>
                <a:spcPts val="6439"/>
              </a:lnSpc>
            </a:pPr>
            <a:r>
              <a:rPr lang="en-US" sz="4599" b="1" dirty="0">
                <a:solidFill>
                  <a:srgbClr val="FFFFFF"/>
                </a:solidFill>
                <a:latin typeface="JetBrains Mono Bold"/>
                <a:ea typeface="JetBrains Mono Bold"/>
                <a:cs typeface="JetBrains Mono Bold"/>
                <a:sym typeface="JetBrains Mono Bold"/>
              </a:rPr>
              <a:t>How did these issues occur?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565771" y="1909762"/>
          <a:ext cx="9156458" cy="7019926"/>
        </p:xfrm>
        <a:graphic>
          <a:graphicData uri="http://schemas.openxmlformats.org/drawingml/2006/table">
            <a:tbl>
              <a:tblPr/>
              <a:tblGrid>
                <a:gridCol w="4578229">
                  <a:extLst>
                    <a:ext uri="{9D8B030D-6E8A-4147-A177-3AD203B41FA5}">
                      <a16:colId xmlns:a16="http://schemas.microsoft.com/office/drawing/2014/main" val="20000"/>
                    </a:ext>
                  </a:extLst>
                </a:gridCol>
                <a:gridCol w="4578229">
                  <a:extLst>
                    <a:ext uri="{9D8B030D-6E8A-4147-A177-3AD203B41FA5}">
                      <a16:colId xmlns:a16="http://schemas.microsoft.com/office/drawing/2014/main" val="20001"/>
                    </a:ext>
                  </a:extLst>
                </a:gridCol>
              </a:tblGrid>
              <a:tr h="1015160">
                <a:tc>
                  <a:txBody>
                    <a:bodyPr/>
                    <a:lstStyle/>
                    <a:p>
                      <a:pPr algn="ctr">
                        <a:lnSpc>
                          <a:spcPts val="4200"/>
                        </a:lnSpc>
                        <a:defRPr/>
                      </a:pPr>
                      <a:r>
                        <a:rPr lang="en-US" sz="3000" b="1">
                          <a:solidFill>
                            <a:srgbClr val="FFFFFF"/>
                          </a:solidFill>
                          <a:latin typeface="Roboto Bold"/>
                          <a:ea typeface="Roboto Bold"/>
                          <a:cs typeface="Roboto Bold"/>
                          <a:sym typeface="Roboto Bold"/>
                        </a:rPr>
                        <a:t>Consequences:</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tc>
                  <a:txBody>
                    <a:bodyPr/>
                    <a:lstStyle/>
                    <a:p>
                      <a:pPr algn="ctr">
                        <a:lnSpc>
                          <a:spcPts val="4200"/>
                        </a:lnSpc>
                        <a:defRPr/>
                      </a:pPr>
                      <a:r>
                        <a:rPr lang="en-US" sz="3000" b="1">
                          <a:solidFill>
                            <a:srgbClr val="FFFFFF"/>
                          </a:solidFill>
                          <a:latin typeface="Roboto Bold"/>
                          <a:ea typeface="Roboto Bold"/>
                          <a:cs typeface="Roboto Bold"/>
                          <a:sym typeface="Roboto Bold"/>
                        </a:rPr>
                        <a:t>Proposed Solution:</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extLst>
                  <a:ext uri="{0D108BD9-81ED-4DB2-BD59-A6C34878D82A}">
                    <a16:rowId xmlns:a16="http://schemas.microsoft.com/office/drawing/2014/main" val="10000"/>
                  </a:ext>
                </a:extLst>
              </a:tr>
              <a:tr h="1848357">
                <a:tc>
                  <a:txBody>
                    <a:bodyPr/>
                    <a:lstStyle/>
                    <a:p>
                      <a:pPr algn="ctr">
                        <a:lnSpc>
                          <a:spcPts val="3639"/>
                        </a:lnSpc>
                        <a:defRPr/>
                      </a:pPr>
                      <a:r>
                        <a:rPr lang="en-US" sz="2599">
                          <a:solidFill>
                            <a:srgbClr val="FFFFFF"/>
                          </a:solidFill>
                          <a:latin typeface="Roboto"/>
                          <a:ea typeface="Roboto"/>
                          <a:cs typeface="Roboto"/>
                          <a:sym typeface="Roboto"/>
                        </a:rPr>
                        <a:t>Normalization of discriminatory content</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tc>
                  <a:txBody>
                    <a:bodyPr/>
                    <a:lstStyle/>
                    <a:p>
                      <a:pPr algn="ctr">
                        <a:lnSpc>
                          <a:spcPts val="3639"/>
                        </a:lnSpc>
                        <a:defRPr/>
                      </a:pPr>
                      <a:r>
                        <a:rPr lang="en-US" sz="2599">
                          <a:solidFill>
                            <a:srgbClr val="FFFFFF"/>
                          </a:solidFill>
                          <a:latin typeface="Roboto"/>
                          <a:ea typeface="Roboto"/>
                          <a:cs typeface="Roboto"/>
                          <a:sym typeface="Roboto"/>
                        </a:rPr>
                        <a:t>Embed ethical guidelines in chatbot design (fairness, transparency, inclusivity).</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extLst>
                  <a:ext uri="{0D108BD9-81ED-4DB2-BD59-A6C34878D82A}">
                    <a16:rowId xmlns:a16="http://schemas.microsoft.com/office/drawing/2014/main" val="10001"/>
                  </a:ext>
                </a:extLst>
              </a:tr>
              <a:tr h="2308052">
                <a:tc>
                  <a:txBody>
                    <a:bodyPr/>
                    <a:lstStyle/>
                    <a:p>
                      <a:pPr algn="ctr">
                        <a:lnSpc>
                          <a:spcPts val="3639"/>
                        </a:lnSpc>
                        <a:defRPr/>
                      </a:pPr>
                      <a:r>
                        <a:rPr lang="en-US" sz="2599">
                          <a:solidFill>
                            <a:srgbClr val="FFFFFF"/>
                          </a:solidFill>
                          <a:latin typeface="Roboto"/>
                          <a:ea typeface="Roboto"/>
                          <a:cs typeface="Roboto"/>
                          <a:sym typeface="Roboto"/>
                        </a:rPr>
                        <a:t>Spread of harmful stereotypes</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tc>
                  <a:txBody>
                    <a:bodyPr/>
                    <a:lstStyle/>
                    <a:p>
                      <a:pPr algn="ctr">
                        <a:lnSpc>
                          <a:spcPts val="3639"/>
                        </a:lnSpc>
                        <a:defRPr/>
                      </a:pPr>
                      <a:r>
                        <a:rPr lang="en-US" sz="2599">
                          <a:solidFill>
                            <a:srgbClr val="FFFFFF"/>
                          </a:solidFill>
                          <a:latin typeface="Roboto"/>
                          <a:ea typeface="Roboto"/>
                          <a:cs typeface="Roboto"/>
                          <a:sym typeface="Roboto"/>
                        </a:rPr>
                        <a:t>Improve bias detection, filter harmful data, and ensure fair decision-making.</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extLst>
                  <a:ext uri="{0D108BD9-81ED-4DB2-BD59-A6C34878D82A}">
                    <a16:rowId xmlns:a16="http://schemas.microsoft.com/office/drawing/2014/main" val="10002"/>
                  </a:ext>
                </a:extLst>
              </a:tr>
              <a:tr h="1848357">
                <a:tc>
                  <a:txBody>
                    <a:bodyPr/>
                    <a:lstStyle/>
                    <a:p>
                      <a:pPr algn="ctr">
                        <a:lnSpc>
                          <a:spcPts val="3639"/>
                        </a:lnSpc>
                        <a:defRPr/>
                      </a:pPr>
                      <a:r>
                        <a:rPr lang="en-US" sz="2599">
                          <a:solidFill>
                            <a:srgbClr val="FFFFFF"/>
                          </a:solidFill>
                          <a:latin typeface="Roboto"/>
                          <a:ea typeface="Roboto"/>
                          <a:cs typeface="Roboto"/>
                          <a:sym typeface="Roboto"/>
                        </a:rPr>
                        <a:t>Real-world ethical concerns in sensitive sectors  (healthcare, education).</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tc>
                  <a:txBody>
                    <a:bodyPr/>
                    <a:lstStyle/>
                    <a:p>
                      <a:pPr algn="ctr">
                        <a:lnSpc>
                          <a:spcPts val="3639"/>
                        </a:lnSpc>
                        <a:defRPr/>
                      </a:pPr>
                      <a:r>
                        <a:rPr lang="en-US" sz="2599">
                          <a:solidFill>
                            <a:srgbClr val="FFFFFF"/>
                          </a:solidFill>
                          <a:latin typeface="Roboto"/>
                          <a:ea typeface="Roboto"/>
                          <a:cs typeface="Roboto"/>
                          <a:sym typeface="Roboto"/>
                        </a:rPr>
                        <a:t>Address both technical and ethical challenges without compromising functionality.</a:t>
                      </a:r>
                      <a:endParaRPr lang="en-US" sz="1100"/>
                    </a:p>
                  </a:txBody>
                  <a:tcPr marL="190500" marR="190500" marT="190500" marB="190500" anchor="ctr">
                    <a:lnL w="38100" cap="flat" cmpd="sng" algn="ctr">
                      <a:solidFill>
                        <a:srgbClr val="F9D1B6"/>
                      </a:solidFill>
                      <a:prstDash val="solid"/>
                      <a:round/>
                      <a:headEnd type="none" w="med" len="med"/>
                      <a:tailEnd type="none" w="med" len="med"/>
                    </a:lnL>
                    <a:lnR w="38100" cap="flat" cmpd="sng" algn="ctr">
                      <a:solidFill>
                        <a:srgbClr val="F9D1B6"/>
                      </a:solidFill>
                      <a:prstDash val="solid"/>
                      <a:round/>
                      <a:headEnd type="none" w="med" len="med"/>
                      <a:tailEnd type="none" w="med" len="med"/>
                    </a:lnR>
                    <a:lnT w="38100" cap="flat" cmpd="sng" algn="ctr">
                      <a:solidFill>
                        <a:srgbClr val="F9D1B6"/>
                      </a:solidFill>
                      <a:prstDash val="solid"/>
                      <a:round/>
                      <a:headEnd type="none" w="med" len="med"/>
                      <a:tailEnd type="none" w="med" len="med"/>
                    </a:lnT>
                    <a:lnB w="38100" cap="flat" cmpd="sng" algn="ctr">
                      <a:solidFill>
                        <a:srgbClr val="F9D1B6"/>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3" name="TextBox 3"/>
          <p:cNvSpPr txBox="1"/>
          <p:nvPr/>
        </p:nvSpPr>
        <p:spPr>
          <a:xfrm>
            <a:off x="4212879" y="606107"/>
            <a:ext cx="9862241" cy="768985"/>
          </a:xfrm>
          <a:prstGeom prst="rect">
            <a:avLst/>
          </a:prstGeom>
        </p:spPr>
        <p:txBody>
          <a:bodyPr lIns="0" tIns="0" rIns="0" bIns="0" rtlCol="0" anchor="t">
            <a:spAutoFit/>
          </a:bodyPr>
          <a:lstStyle/>
          <a:p>
            <a:pPr algn="l">
              <a:lnSpc>
                <a:spcPts val="6439"/>
              </a:lnSpc>
            </a:pPr>
            <a:r>
              <a:rPr lang="en-US" sz="4599" b="1">
                <a:solidFill>
                  <a:srgbClr val="FFFFFF"/>
                </a:solidFill>
                <a:latin typeface="JetBrains Mono Bold"/>
                <a:ea typeface="JetBrains Mono Bold"/>
                <a:cs typeface="JetBrains Mono Bold"/>
                <a:sym typeface="JetBrains Mono Bold"/>
              </a:rPr>
              <a:t>Consequences and Solutions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166419" y="-93611"/>
            <a:ext cx="18587769" cy="10380611"/>
          </a:xfrm>
          <a:custGeom>
            <a:avLst/>
            <a:gdLst/>
            <a:ahLst/>
            <a:cxnLst/>
            <a:rect l="l" t="t" r="r" b="b"/>
            <a:pathLst>
              <a:path w="18587769" h="10380611">
                <a:moveTo>
                  <a:pt x="0" y="0"/>
                </a:moveTo>
                <a:lnTo>
                  <a:pt x="18587769" y="0"/>
                </a:lnTo>
                <a:lnTo>
                  <a:pt x="18587769" y="10380611"/>
                </a:lnTo>
                <a:lnTo>
                  <a:pt x="0" y="10380611"/>
                </a:lnTo>
                <a:lnTo>
                  <a:pt x="0" y="0"/>
                </a:lnTo>
                <a:close/>
              </a:path>
            </a:pathLst>
          </a:custGeom>
          <a:blipFill>
            <a:blip r:embed="rId2"/>
            <a:stretch>
              <a:fillRect t="-361" b="-361"/>
            </a:stretch>
          </a:blipFill>
        </p:spPr>
        <p:txBody>
          <a:bodyPr/>
          <a:lstStyle/>
          <a:p>
            <a:endParaRPr lang="en-AU"/>
          </a:p>
        </p:txBody>
      </p:sp>
      <p:sp>
        <p:nvSpPr>
          <p:cNvPr id="5" name="TextBox 5"/>
          <p:cNvSpPr txBox="1"/>
          <p:nvPr/>
        </p:nvSpPr>
        <p:spPr>
          <a:xfrm>
            <a:off x="8388031" y="655184"/>
            <a:ext cx="9899969" cy="2035791"/>
          </a:xfrm>
          <a:prstGeom prst="rect">
            <a:avLst/>
          </a:prstGeom>
        </p:spPr>
        <p:txBody>
          <a:bodyPr lIns="0" tIns="0" rIns="0" bIns="0" rtlCol="0" anchor="t">
            <a:spAutoFit/>
          </a:bodyPr>
          <a:lstStyle/>
          <a:p>
            <a:pPr marL="0" lvl="0" indent="0" algn="l">
              <a:lnSpc>
                <a:spcPts val="8121"/>
              </a:lnSpc>
            </a:pPr>
            <a:r>
              <a:rPr lang="en-US" sz="6247">
                <a:solidFill>
                  <a:srgbClr val="FFFFFF"/>
                </a:solidFill>
                <a:latin typeface="JetBrains Mono"/>
                <a:ea typeface="JetBrains Mono"/>
                <a:cs typeface="JetBrains Mono"/>
                <a:sym typeface="JetBrains Mono"/>
              </a:rPr>
              <a:t>Personas &amp; Scenario, Feature, Pseudocode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92C33"/>
        </a:solidFill>
        <a:effectLst/>
      </p:bgPr>
    </p:bg>
    <p:spTree>
      <p:nvGrpSpPr>
        <p:cNvPr id="1" name=""/>
        <p:cNvGrpSpPr/>
        <p:nvPr/>
      </p:nvGrpSpPr>
      <p:grpSpPr>
        <a:xfrm>
          <a:off x="0" y="0"/>
          <a:ext cx="0" cy="0"/>
          <a:chOff x="0" y="0"/>
          <a:chExt cx="0" cy="0"/>
        </a:xfrm>
      </p:grpSpPr>
      <p:grpSp>
        <p:nvGrpSpPr>
          <p:cNvPr id="2" name="Group 2"/>
          <p:cNvGrpSpPr/>
          <p:nvPr/>
        </p:nvGrpSpPr>
        <p:grpSpPr>
          <a:xfrm>
            <a:off x="576481" y="604231"/>
            <a:ext cx="17101747" cy="1354951"/>
            <a:chOff x="0" y="0"/>
            <a:chExt cx="4504164" cy="356860"/>
          </a:xfrm>
        </p:grpSpPr>
        <p:sp>
          <p:nvSpPr>
            <p:cNvPr id="3" name="Freeform 3"/>
            <p:cNvSpPr/>
            <p:nvPr/>
          </p:nvSpPr>
          <p:spPr>
            <a:xfrm>
              <a:off x="0" y="0"/>
              <a:ext cx="4504164" cy="356860"/>
            </a:xfrm>
            <a:custGeom>
              <a:avLst/>
              <a:gdLst/>
              <a:ahLst/>
              <a:cxnLst/>
              <a:rect l="l" t="t" r="r" b="b"/>
              <a:pathLst>
                <a:path w="4504164" h="356860">
                  <a:moveTo>
                    <a:pt x="0" y="0"/>
                  </a:moveTo>
                  <a:lnTo>
                    <a:pt x="4504164" y="0"/>
                  </a:lnTo>
                  <a:lnTo>
                    <a:pt x="4504164" y="356860"/>
                  </a:lnTo>
                  <a:lnTo>
                    <a:pt x="0" y="356860"/>
                  </a:lnTo>
                  <a:close/>
                </a:path>
              </a:pathLst>
            </a:custGeom>
            <a:solidFill>
              <a:srgbClr val="052A48"/>
            </a:solidFill>
          </p:spPr>
          <p:txBody>
            <a:bodyPr/>
            <a:lstStyle/>
            <a:p>
              <a:endParaRPr lang="en-AU"/>
            </a:p>
          </p:txBody>
        </p:sp>
        <p:sp>
          <p:nvSpPr>
            <p:cNvPr id="4" name="TextBox 4"/>
            <p:cNvSpPr txBox="1"/>
            <p:nvPr/>
          </p:nvSpPr>
          <p:spPr>
            <a:xfrm>
              <a:off x="0" y="-47625"/>
              <a:ext cx="4504164" cy="4044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76481" y="1959182"/>
            <a:ext cx="17101747" cy="4018257"/>
            <a:chOff x="0" y="0"/>
            <a:chExt cx="4504164" cy="1058306"/>
          </a:xfrm>
        </p:grpSpPr>
        <p:sp>
          <p:nvSpPr>
            <p:cNvPr id="6" name="Freeform 6"/>
            <p:cNvSpPr/>
            <p:nvPr/>
          </p:nvSpPr>
          <p:spPr>
            <a:xfrm>
              <a:off x="0" y="0"/>
              <a:ext cx="4504164" cy="1058306"/>
            </a:xfrm>
            <a:custGeom>
              <a:avLst/>
              <a:gdLst/>
              <a:ahLst/>
              <a:cxnLst/>
              <a:rect l="l" t="t" r="r" b="b"/>
              <a:pathLst>
                <a:path w="4504164" h="1058306">
                  <a:moveTo>
                    <a:pt x="0" y="0"/>
                  </a:moveTo>
                  <a:lnTo>
                    <a:pt x="4504164" y="0"/>
                  </a:lnTo>
                  <a:lnTo>
                    <a:pt x="4504164" y="1058306"/>
                  </a:lnTo>
                  <a:lnTo>
                    <a:pt x="0" y="1058306"/>
                  </a:lnTo>
                  <a:close/>
                </a:path>
              </a:pathLst>
            </a:custGeom>
            <a:solidFill>
              <a:srgbClr val="000000"/>
            </a:solidFill>
          </p:spPr>
          <p:txBody>
            <a:bodyPr/>
            <a:lstStyle/>
            <a:p>
              <a:endParaRPr lang="en-AU"/>
            </a:p>
          </p:txBody>
        </p:sp>
        <p:sp>
          <p:nvSpPr>
            <p:cNvPr id="7" name="TextBox 7"/>
            <p:cNvSpPr txBox="1"/>
            <p:nvPr/>
          </p:nvSpPr>
          <p:spPr>
            <a:xfrm>
              <a:off x="0" y="-47625"/>
              <a:ext cx="4504164" cy="1105931"/>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76481" y="5895698"/>
            <a:ext cx="17101747" cy="3777078"/>
            <a:chOff x="0" y="0"/>
            <a:chExt cx="4504164" cy="994786"/>
          </a:xfrm>
        </p:grpSpPr>
        <p:sp>
          <p:nvSpPr>
            <p:cNvPr id="9" name="Freeform 9"/>
            <p:cNvSpPr/>
            <p:nvPr/>
          </p:nvSpPr>
          <p:spPr>
            <a:xfrm>
              <a:off x="0" y="0"/>
              <a:ext cx="4504164" cy="994786"/>
            </a:xfrm>
            <a:custGeom>
              <a:avLst/>
              <a:gdLst/>
              <a:ahLst/>
              <a:cxnLst/>
              <a:rect l="l" t="t" r="r" b="b"/>
              <a:pathLst>
                <a:path w="4504164" h="994786">
                  <a:moveTo>
                    <a:pt x="0" y="0"/>
                  </a:moveTo>
                  <a:lnTo>
                    <a:pt x="4504164" y="0"/>
                  </a:lnTo>
                  <a:lnTo>
                    <a:pt x="4504164" y="994786"/>
                  </a:lnTo>
                  <a:lnTo>
                    <a:pt x="0" y="994786"/>
                  </a:lnTo>
                  <a:close/>
                </a:path>
              </a:pathLst>
            </a:custGeom>
            <a:solidFill>
              <a:srgbClr val="052A48"/>
            </a:solidFill>
          </p:spPr>
          <p:txBody>
            <a:bodyPr/>
            <a:lstStyle/>
            <a:p>
              <a:endParaRPr lang="en-AU"/>
            </a:p>
          </p:txBody>
        </p:sp>
        <p:sp>
          <p:nvSpPr>
            <p:cNvPr id="10" name="TextBox 10"/>
            <p:cNvSpPr txBox="1"/>
            <p:nvPr/>
          </p:nvSpPr>
          <p:spPr>
            <a:xfrm>
              <a:off x="0" y="-47625"/>
              <a:ext cx="4504164" cy="1042411"/>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979150" y="2128481"/>
            <a:ext cx="2665306" cy="3767216"/>
          </a:xfrm>
          <a:custGeom>
            <a:avLst/>
            <a:gdLst/>
            <a:ahLst/>
            <a:cxnLst/>
            <a:rect l="l" t="t" r="r" b="b"/>
            <a:pathLst>
              <a:path w="2665306" h="3767216">
                <a:moveTo>
                  <a:pt x="0" y="0"/>
                </a:moveTo>
                <a:lnTo>
                  <a:pt x="2665305" y="0"/>
                </a:lnTo>
                <a:lnTo>
                  <a:pt x="2665305" y="3767217"/>
                </a:lnTo>
                <a:lnTo>
                  <a:pt x="0" y="3767217"/>
                </a:lnTo>
                <a:lnTo>
                  <a:pt x="0" y="0"/>
                </a:lnTo>
                <a:close/>
              </a:path>
            </a:pathLst>
          </a:custGeom>
          <a:blipFill>
            <a:blip r:embed="rId3"/>
            <a:stretch>
              <a:fillRect/>
            </a:stretch>
          </a:blipFill>
        </p:spPr>
        <p:txBody>
          <a:bodyPr/>
          <a:lstStyle/>
          <a:p>
            <a:endParaRPr lang="en-AU"/>
          </a:p>
        </p:txBody>
      </p:sp>
      <p:sp>
        <p:nvSpPr>
          <p:cNvPr id="12" name="TextBox 12"/>
          <p:cNvSpPr txBox="1"/>
          <p:nvPr/>
        </p:nvSpPr>
        <p:spPr>
          <a:xfrm>
            <a:off x="1019383" y="688934"/>
            <a:ext cx="7466119" cy="1061721"/>
          </a:xfrm>
          <a:prstGeom prst="rect">
            <a:avLst/>
          </a:prstGeom>
        </p:spPr>
        <p:txBody>
          <a:bodyPr lIns="0" tIns="0" rIns="0" bIns="0" rtlCol="0" anchor="t">
            <a:spAutoFit/>
          </a:bodyPr>
          <a:lstStyle/>
          <a:p>
            <a:pPr algn="ctr">
              <a:lnSpc>
                <a:spcPts val="8679"/>
              </a:lnSpc>
              <a:spcBef>
                <a:spcPct val="0"/>
              </a:spcBef>
            </a:pPr>
            <a:r>
              <a:rPr lang="en-US" sz="6199" b="1">
                <a:solidFill>
                  <a:srgbClr val="FFFFFF"/>
                </a:solidFill>
                <a:latin typeface="Roboto Bold"/>
                <a:ea typeface="Roboto Bold"/>
                <a:cs typeface="Roboto Bold"/>
                <a:sym typeface="Roboto Bold"/>
              </a:rPr>
              <a:t>Ahmad Varginesh</a:t>
            </a:r>
          </a:p>
        </p:txBody>
      </p:sp>
      <p:sp>
        <p:nvSpPr>
          <p:cNvPr id="13" name="TextBox 13"/>
          <p:cNvSpPr txBox="1"/>
          <p:nvPr/>
        </p:nvSpPr>
        <p:spPr>
          <a:xfrm>
            <a:off x="5444481" y="2004656"/>
            <a:ext cx="4290845" cy="2500723"/>
          </a:xfrm>
          <a:prstGeom prst="rect">
            <a:avLst/>
          </a:prstGeom>
        </p:spPr>
        <p:txBody>
          <a:bodyPr lIns="0" tIns="0" rIns="0" bIns="0" rtlCol="0" anchor="t">
            <a:spAutoFit/>
          </a:bodyPr>
          <a:lstStyle/>
          <a:p>
            <a:pPr algn="r">
              <a:lnSpc>
                <a:spcPts val="5016"/>
              </a:lnSpc>
            </a:pPr>
            <a:r>
              <a:rPr lang="en-US" sz="3215" b="1">
                <a:solidFill>
                  <a:srgbClr val="FFFFFF"/>
                </a:solidFill>
                <a:latin typeface="Roboto Bold"/>
                <a:ea typeface="Roboto Bold"/>
                <a:cs typeface="Roboto Bold"/>
                <a:sym typeface="Roboto Bold"/>
              </a:rPr>
              <a:t>Occupation:</a:t>
            </a:r>
          </a:p>
          <a:p>
            <a:pPr algn="r">
              <a:lnSpc>
                <a:spcPts val="5016"/>
              </a:lnSpc>
            </a:pPr>
            <a:r>
              <a:rPr lang="en-US" sz="3215" b="1">
                <a:solidFill>
                  <a:srgbClr val="FFFFFF"/>
                </a:solidFill>
                <a:latin typeface="Roboto Bold"/>
                <a:ea typeface="Roboto Bold"/>
                <a:cs typeface="Roboto Bold"/>
                <a:sym typeface="Roboto Bold"/>
              </a:rPr>
              <a:t>Age:</a:t>
            </a:r>
          </a:p>
          <a:p>
            <a:pPr algn="r">
              <a:lnSpc>
                <a:spcPts val="5016"/>
              </a:lnSpc>
            </a:pPr>
            <a:r>
              <a:rPr lang="en-US" sz="3215" b="1">
                <a:solidFill>
                  <a:srgbClr val="FFFFFF"/>
                </a:solidFill>
                <a:latin typeface="Roboto Bold"/>
                <a:ea typeface="Roboto Bold"/>
                <a:cs typeface="Roboto Bold"/>
                <a:sym typeface="Roboto Bold"/>
              </a:rPr>
              <a:t>Characteristics</a:t>
            </a:r>
          </a:p>
          <a:p>
            <a:pPr algn="r">
              <a:lnSpc>
                <a:spcPts val="5016"/>
              </a:lnSpc>
            </a:pPr>
            <a:r>
              <a:rPr lang="en-US" sz="3215" b="1">
                <a:solidFill>
                  <a:srgbClr val="FFFFFF"/>
                </a:solidFill>
                <a:latin typeface="Roboto Bold"/>
                <a:ea typeface="Roboto Bold"/>
                <a:cs typeface="Roboto Bold"/>
                <a:sym typeface="Roboto Bold"/>
              </a:rPr>
              <a:t>Background:</a:t>
            </a:r>
          </a:p>
        </p:txBody>
      </p:sp>
      <p:sp>
        <p:nvSpPr>
          <p:cNvPr id="14" name="TextBox 14"/>
          <p:cNvSpPr txBox="1"/>
          <p:nvPr/>
        </p:nvSpPr>
        <p:spPr>
          <a:xfrm>
            <a:off x="10073978" y="1995131"/>
            <a:ext cx="7175797" cy="3757914"/>
          </a:xfrm>
          <a:prstGeom prst="rect">
            <a:avLst/>
          </a:prstGeom>
        </p:spPr>
        <p:txBody>
          <a:bodyPr lIns="0" tIns="0" rIns="0" bIns="0" rtlCol="0" anchor="t">
            <a:spAutoFit/>
          </a:bodyPr>
          <a:lstStyle/>
          <a:p>
            <a:pPr algn="just">
              <a:lnSpc>
                <a:spcPts val="5016"/>
              </a:lnSpc>
            </a:pPr>
            <a:r>
              <a:rPr lang="en-US" sz="3215">
                <a:solidFill>
                  <a:srgbClr val="FFFFFF"/>
                </a:solidFill>
                <a:latin typeface="Roboto"/>
                <a:ea typeface="Roboto"/>
                <a:cs typeface="Roboto"/>
                <a:sym typeface="Roboto"/>
              </a:rPr>
              <a:t>Teacher (M.Y.)</a:t>
            </a:r>
          </a:p>
          <a:p>
            <a:pPr algn="just">
              <a:lnSpc>
                <a:spcPts val="5016"/>
              </a:lnSpc>
            </a:pPr>
            <a:r>
              <a:rPr lang="en-US" sz="3215">
                <a:solidFill>
                  <a:srgbClr val="FFFFFF"/>
                </a:solidFill>
                <a:latin typeface="Roboto"/>
                <a:ea typeface="Roboto"/>
                <a:cs typeface="Roboto"/>
                <a:sym typeface="Roboto"/>
              </a:rPr>
              <a:t>25</a:t>
            </a:r>
          </a:p>
          <a:p>
            <a:pPr algn="just">
              <a:lnSpc>
                <a:spcPts val="5016"/>
              </a:lnSpc>
            </a:pPr>
            <a:r>
              <a:rPr lang="en-US" sz="3215">
                <a:solidFill>
                  <a:srgbClr val="FFFFFF"/>
                </a:solidFill>
                <a:latin typeface="Roboto"/>
                <a:ea typeface="Roboto"/>
                <a:cs typeface="Roboto"/>
                <a:sym typeface="Roboto"/>
              </a:rPr>
              <a:t>Hardworking, Disapproves Racism</a:t>
            </a:r>
          </a:p>
          <a:p>
            <a:pPr algn="just">
              <a:lnSpc>
                <a:spcPts val="5016"/>
              </a:lnSpc>
            </a:pPr>
            <a:r>
              <a:rPr lang="en-US" sz="3215">
                <a:solidFill>
                  <a:srgbClr val="FFFFFF"/>
                </a:solidFill>
                <a:latin typeface="Roboto"/>
                <a:ea typeface="Roboto"/>
                <a:cs typeface="Roboto"/>
                <a:sym typeface="Roboto"/>
              </a:rPr>
              <a:t>National Ethics Class, at Nobel International School.</a:t>
            </a:r>
          </a:p>
          <a:p>
            <a:pPr algn="just">
              <a:lnSpc>
                <a:spcPts val="5016"/>
              </a:lnSpc>
            </a:pPr>
            <a:r>
              <a:rPr lang="en-US" sz="3215">
                <a:solidFill>
                  <a:srgbClr val="FFFFFF"/>
                </a:solidFill>
                <a:latin typeface="Roboto"/>
                <a:ea typeface="Roboto"/>
                <a:cs typeface="Roboto"/>
                <a:sym typeface="Roboto"/>
              </a:rPr>
              <a:t>Aware of racism issue in AI Chatbots</a:t>
            </a:r>
          </a:p>
        </p:txBody>
      </p:sp>
      <p:sp>
        <p:nvSpPr>
          <p:cNvPr id="15" name="TextBox 15"/>
          <p:cNvSpPr txBox="1"/>
          <p:nvPr/>
        </p:nvSpPr>
        <p:spPr>
          <a:xfrm>
            <a:off x="913201" y="6282239"/>
            <a:ext cx="13499306" cy="2648161"/>
          </a:xfrm>
          <a:prstGeom prst="rect">
            <a:avLst/>
          </a:prstGeom>
        </p:spPr>
        <p:txBody>
          <a:bodyPr lIns="0" tIns="0" rIns="0" bIns="0" rtlCol="0" anchor="t">
            <a:spAutoFit/>
          </a:bodyPr>
          <a:lstStyle/>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Caught up in marking examinations - forgot about tomorrow’s class lesson</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Needs to present about “Cultures and Diversity in Malaysia” to his students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Wants to create a presentation using AI Chatbots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Wants the presentation to not include any racist contexts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Uses the </a:t>
            </a:r>
            <a:r>
              <a:rPr lang="en-US" sz="2800" b="1" dirty="0" err="1">
                <a:solidFill>
                  <a:srgbClr val="FFFFFF"/>
                </a:solidFill>
                <a:latin typeface="Roboto Bold"/>
                <a:ea typeface="Roboto Bold"/>
                <a:cs typeface="Roboto Bold"/>
                <a:sym typeface="Roboto Bold"/>
              </a:rPr>
              <a:t>Ghostwire</a:t>
            </a:r>
            <a:r>
              <a:rPr lang="en-US" sz="2800" b="1" dirty="0">
                <a:solidFill>
                  <a:srgbClr val="FFFFFF"/>
                </a:solidFill>
                <a:latin typeface="Roboto Bold"/>
                <a:ea typeface="Roboto Bold"/>
                <a:cs typeface="Roboto Bold"/>
                <a:sym typeface="Roboto Bold"/>
              </a:rPr>
              <a:t> to rephrase or regenerate the output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1697179" y="1541101"/>
            <a:ext cx="14893641" cy="7204799"/>
          </a:xfrm>
          <a:custGeom>
            <a:avLst/>
            <a:gdLst/>
            <a:ahLst/>
            <a:cxnLst/>
            <a:rect l="l" t="t" r="r" b="b"/>
            <a:pathLst>
              <a:path w="14893641" h="7204799">
                <a:moveTo>
                  <a:pt x="0" y="0"/>
                </a:moveTo>
                <a:lnTo>
                  <a:pt x="14893642" y="0"/>
                </a:lnTo>
                <a:lnTo>
                  <a:pt x="14893642" y="7204798"/>
                </a:lnTo>
                <a:lnTo>
                  <a:pt x="0" y="7204798"/>
                </a:lnTo>
                <a:lnTo>
                  <a:pt x="0" y="0"/>
                </a:lnTo>
                <a:close/>
              </a:path>
            </a:pathLst>
          </a:custGeom>
          <a:blipFill>
            <a:blip r:embed="rId3"/>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3276193" y="1028700"/>
            <a:ext cx="11735615" cy="8229600"/>
          </a:xfrm>
          <a:custGeom>
            <a:avLst/>
            <a:gdLst/>
            <a:ahLst/>
            <a:cxnLst/>
            <a:rect l="l" t="t" r="r" b="b"/>
            <a:pathLst>
              <a:path w="11735615" h="8229600">
                <a:moveTo>
                  <a:pt x="0" y="0"/>
                </a:moveTo>
                <a:lnTo>
                  <a:pt x="11735614" y="0"/>
                </a:lnTo>
                <a:lnTo>
                  <a:pt x="11735614" y="8229600"/>
                </a:lnTo>
                <a:lnTo>
                  <a:pt x="0" y="8229600"/>
                </a:lnTo>
                <a:lnTo>
                  <a:pt x="0" y="0"/>
                </a:lnTo>
                <a:close/>
              </a:path>
            </a:pathLst>
          </a:custGeom>
          <a:blipFill>
            <a:blip r:embed="rId3"/>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TextBox 2"/>
          <p:cNvSpPr txBox="1"/>
          <p:nvPr/>
        </p:nvSpPr>
        <p:spPr>
          <a:xfrm>
            <a:off x="467361" y="387622"/>
            <a:ext cx="10576098" cy="485775"/>
          </a:xfrm>
          <a:prstGeom prst="rect">
            <a:avLst/>
          </a:prstGeom>
        </p:spPr>
        <p:txBody>
          <a:bodyPr lIns="0" tIns="0" rIns="0" bIns="0" rtlCol="0" anchor="t">
            <a:spAutoFit/>
          </a:bodyPr>
          <a:lstStyle/>
          <a:p>
            <a:pPr marL="0" lvl="0" indent="0" algn="l">
              <a:lnSpc>
                <a:spcPts val="3900"/>
              </a:lnSpc>
            </a:pPr>
            <a:r>
              <a:rPr lang="en-US" sz="3000">
                <a:solidFill>
                  <a:srgbClr val="FFFFFF"/>
                </a:solidFill>
                <a:latin typeface="JetBrains Mono"/>
                <a:ea typeface="JetBrains Mono"/>
                <a:cs typeface="JetBrains Mono"/>
                <a:sym typeface="JetBrains Mono"/>
              </a:rPr>
              <a:t>Real-time detection of racial bias</a:t>
            </a:r>
          </a:p>
        </p:txBody>
      </p:sp>
      <p:grpSp>
        <p:nvGrpSpPr>
          <p:cNvPr id="3" name="Group 3"/>
          <p:cNvGrpSpPr/>
          <p:nvPr/>
        </p:nvGrpSpPr>
        <p:grpSpPr>
          <a:xfrm>
            <a:off x="1028700" y="1329055"/>
            <a:ext cx="7425836" cy="7804204"/>
            <a:chOff x="0" y="0"/>
            <a:chExt cx="9901115" cy="10405606"/>
          </a:xfrm>
        </p:grpSpPr>
        <p:sp>
          <p:nvSpPr>
            <p:cNvPr id="4" name="Freeform 4"/>
            <p:cNvSpPr/>
            <p:nvPr/>
          </p:nvSpPr>
          <p:spPr>
            <a:xfrm>
              <a:off x="0" y="0"/>
              <a:ext cx="9901115" cy="5616859"/>
            </a:xfrm>
            <a:custGeom>
              <a:avLst/>
              <a:gdLst/>
              <a:ahLst/>
              <a:cxnLst/>
              <a:rect l="l" t="t" r="r" b="b"/>
              <a:pathLst>
                <a:path w="9901115" h="5616859">
                  <a:moveTo>
                    <a:pt x="0" y="0"/>
                  </a:moveTo>
                  <a:lnTo>
                    <a:pt x="9901115" y="0"/>
                  </a:lnTo>
                  <a:lnTo>
                    <a:pt x="9901115" y="5616859"/>
                  </a:lnTo>
                  <a:lnTo>
                    <a:pt x="0" y="5616859"/>
                  </a:lnTo>
                  <a:lnTo>
                    <a:pt x="0" y="0"/>
                  </a:lnTo>
                  <a:close/>
                </a:path>
              </a:pathLst>
            </a:custGeom>
            <a:blipFill>
              <a:blip r:embed="rId3"/>
              <a:stretch>
                <a:fillRect/>
              </a:stretch>
            </a:blipFill>
          </p:spPr>
          <p:txBody>
            <a:bodyPr/>
            <a:lstStyle/>
            <a:p>
              <a:endParaRPr lang="en-AU" dirty="0"/>
            </a:p>
          </p:txBody>
        </p:sp>
        <p:sp>
          <p:nvSpPr>
            <p:cNvPr id="5" name="TextBox 5"/>
            <p:cNvSpPr txBox="1"/>
            <p:nvPr/>
          </p:nvSpPr>
          <p:spPr>
            <a:xfrm>
              <a:off x="261545" y="6169309"/>
              <a:ext cx="9378024" cy="4236297"/>
            </a:xfrm>
            <a:prstGeom prst="rect">
              <a:avLst/>
            </a:prstGeom>
          </p:spPr>
          <p:txBody>
            <a:bodyPr lIns="0" tIns="0" rIns="0" bIns="0" rtlCol="0" anchor="t">
              <a:spAutoFit/>
            </a:bodyPr>
            <a:lstStyle/>
            <a:p>
              <a:pPr algn="just">
                <a:lnSpc>
                  <a:spcPts val="3640"/>
                </a:lnSpc>
              </a:pPr>
              <a:r>
                <a:rPr lang="en-US" sz="2600" b="1">
                  <a:solidFill>
                    <a:srgbClr val="FFFFFF"/>
                  </a:solidFill>
                  <a:latin typeface="Roboto Bold"/>
                  <a:ea typeface="Roboto Bold"/>
                  <a:cs typeface="Roboto Bold"/>
                  <a:sym typeface="Roboto Bold"/>
                </a:rPr>
                <a:t>Detecting racist contents</a:t>
              </a:r>
            </a:p>
            <a:p>
              <a:pPr marL="561341" lvl="1" indent="-280670" algn="just">
                <a:lnSpc>
                  <a:spcPts val="3640"/>
                </a:lnSpc>
                <a:buFont typeface="Arial"/>
                <a:buChar char="•"/>
              </a:pPr>
              <a:r>
                <a:rPr lang="en-US" sz="2600">
                  <a:solidFill>
                    <a:srgbClr val="FFFFFF"/>
                  </a:solidFill>
                  <a:latin typeface="Roboto"/>
                  <a:ea typeface="Roboto"/>
                  <a:cs typeface="Roboto"/>
                  <a:sym typeface="Roboto"/>
                </a:rPr>
                <a:t>Pass user input to chatbot using API</a:t>
              </a:r>
            </a:p>
            <a:p>
              <a:pPr marL="561341" lvl="1" indent="-280670" algn="just">
                <a:lnSpc>
                  <a:spcPts val="3640"/>
                </a:lnSpc>
                <a:buFont typeface="Arial"/>
                <a:buChar char="•"/>
              </a:pPr>
              <a:r>
                <a:rPr lang="en-US" sz="2600">
                  <a:solidFill>
                    <a:srgbClr val="FFFFFF"/>
                  </a:solidFill>
                  <a:latin typeface="Roboto"/>
                  <a:ea typeface="Roboto"/>
                  <a:cs typeface="Roboto"/>
                  <a:sym typeface="Roboto"/>
                </a:rPr>
                <a:t>Apply technologies like text classification</a:t>
              </a:r>
            </a:p>
            <a:p>
              <a:pPr marL="561341" lvl="1" indent="-280670" algn="just">
                <a:lnSpc>
                  <a:spcPts val="3640"/>
                </a:lnSpc>
                <a:buFont typeface="Arial"/>
                <a:buChar char="•"/>
              </a:pPr>
              <a:r>
                <a:rPr lang="en-US" sz="2600">
                  <a:solidFill>
                    <a:srgbClr val="FFFFFF"/>
                  </a:solidFill>
                  <a:latin typeface="Roboto"/>
                  <a:ea typeface="Roboto"/>
                  <a:cs typeface="Roboto"/>
                  <a:sym typeface="Roboto"/>
                </a:rPr>
                <a:t>Check response against racist contents</a:t>
              </a:r>
            </a:p>
            <a:p>
              <a:pPr marL="561341" lvl="1" indent="-280670" algn="just">
                <a:lnSpc>
                  <a:spcPts val="3640"/>
                </a:lnSpc>
                <a:buFont typeface="Arial"/>
                <a:buChar char="•"/>
              </a:pPr>
              <a:r>
                <a:rPr lang="en-US" sz="2600">
                  <a:solidFill>
                    <a:srgbClr val="FFFFFF"/>
                  </a:solidFill>
                  <a:latin typeface="Roboto"/>
                  <a:ea typeface="Roboto"/>
                  <a:cs typeface="Roboto"/>
                  <a:sym typeface="Roboto"/>
                </a:rPr>
                <a:t>Display response if no racist contents</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Display warning message if racist contents detected</a:t>
              </a:r>
            </a:p>
          </p:txBody>
        </p:sp>
      </p:grpSp>
      <p:grpSp>
        <p:nvGrpSpPr>
          <p:cNvPr id="6" name="Group 6"/>
          <p:cNvGrpSpPr/>
          <p:nvPr/>
        </p:nvGrpSpPr>
        <p:grpSpPr>
          <a:xfrm>
            <a:off x="9494057" y="1329055"/>
            <a:ext cx="7765243" cy="7804204"/>
            <a:chOff x="0" y="0"/>
            <a:chExt cx="10353657" cy="10405606"/>
          </a:xfrm>
        </p:grpSpPr>
        <p:sp>
          <p:nvSpPr>
            <p:cNvPr id="7" name="Freeform 7"/>
            <p:cNvSpPr/>
            <p:nvPr/>
          </p:nvSpPr>
          <p:spPr>
            <a:xfrm>
              <a:off x="0" y="0"/>
              <a:ext cx="10353657" cy="5616859"/>
            </a:xfrm>
            <a:custGeom>
              <a:avLst/>
              <a:gdLst/>
              <a:ahLst/>
              <a:cxnLst/>
              <a:rect l="l" t="t" r="r" b="b"/>
              <a:pathLst>
                <a:path w="10353657" h="5616859">
                  <a:moveTo>
                    <a:pt x="0" y="0"/>
                  </a:moveTo>
                  <a:lnTo>
                    <a:pt x="10353657" y="0"/>
                  </a:lnTo>
                  <a:lnTo>
                    <a:pt x="10353657" y="5616859"/>
                  </a:lnTo>
                  <a:lnTo>
                    <a:pt x="0" y="5616859"/>
                  </a:lnTo>
                  <a:lnTo>
                    <a:pt x="0" y="0"/>
                  </a:lnTo>
                  <a:close/>
                </a:path>
              </a:pathLst>
            </a:custGeom>
            <a:blipFill>
              <a:blip r:embed="rId4"/>
              <a:stretch>
                <a:fillRect/>
              </a:stretch>
            </a:blipFill>
          </p:spPr>
          <p:txBody>
            <a:bodyPr/>
            <a:lstStyle/>
            <a:p>
              <a:endParaRPr lang="en-AU"/>
            </a:p>
          </p:txBody>
        </p:sp>
        <p:sp>
          <p:nvSpPr>
            <p:cNvPr id="8" name="TextBox 8"/>
            <p:cNvSpPr txBox="1"/>
            <p:nvPr/>
          </p:nvSpPr>
          <p:spPr>
            <a:xfrm>
              <a:off x="487816" y="6169309"/>
              <a:ext cx="9378024" cy="4236297"/>
            </a:xfrm>
            <a:prstGeom prst="rect">
              <a:avLst/>
            </a:prstGeom>
          </p:spPr>
          <p:txBody>
            <a:bodyPr lIns="0" tIns="0" rIns="0" bIns="0" rtlCol="0" anchor="t">
              <a:spAutoFit/>
            </a:bodyPr>
            <a:lstStyle/>
            <a:p>
              <a:pPr algn="just">
                <a:lnSpc>
                  <a:spcPts val="3640"/>
                </a:lnSpc>
              </a:pPr>
              <a:r>
                <a:rPr lang="en-US" sz="2600" b="1">
                  <a:solidFill>
                    <a:srgbClr val="FFFFFF"/>
                  </a:solidFill>
                  <a:latin typeface="Roboto Bold"/>
                  <a:ea typeface="Roboto Bold"/>
                  <a:cs typeface="Roboto Bold"/>
                  <a:sym typeface="Roboto Bold"/>
                </a:rPr>
                <a:t>Process racist contents</a:t>
              </a:r>
            </a:p>
            <a:p>
              <a:pPr marL="561341" lvl="1" indent="-280670" algn="just">
                <a:lnSpc>
                  <a:spcPts val="3640"/>
                </a:lnSpc>
                <a:buFont typeface="Arial"/>
                <a:buChar char="•"/>
              </a:pPr>
              <a:r>
                <a:rPr lang="en-US" sz="2600">
                  <a:solidFill>
                    <a:srgbClr val="FFFFFF"/>
                  </a:solidFill>
                  <a:latin typeface="Roboto"/>
                  <a:ea typeface="Roboto"/>
                  <a:cs typeface="Roboto"/>
                  <a:sym typeface="Roboto"/>
                </a:rPr>
                <a:t>Regenerate responses until no racist contents are found</a:t>
              </a:r>
            </a:p>
            <a:p>
              <a:pPr marL="561341" lvl="1" indent="-280670" algn="just">
                <a:lnSpc>
                  <a:spcPts val="3640"/>
                </a:lnSpc>
                <a:buFont typeface="Arial"/>
                <a:buChar char="•"/>
              </a:pPr>
              <a:r>
                <a:rPr lang="en-US" sz="2600">
                  <a:solidFill>
                    <a:srgbClr val="FFFFFF"/>
                  </a:solidFill>
                  <a:latin typeface="Roboto"/>
                  <a:ea typeface="Roboto"/>
                  <a:cs typeface="Roboto"/>
                  <a:sym typeface="Roboto"/>
                </a:rPr>
                <a:t>Clear entire conversation and restart</a:t>
              </a:r>
            </a:p>
            <a:p>
              <a:pPr marL="561341" lvl="1" indent="-280670" algn="just">
                <a:lnSpc>
                  <a:spcPts val="3640"/>
                </a:lnSpc>
                <a:buFont typeface="Arial"/>
                <a:buChar char="•"/>
              </a:pPr>
              <a:r>
                <a:rPr lang="en-US" sz="2600">
                  <a:solidFill>
                    <a:srgbClr val="FFFFFF"/>
                  </a:solidFill>
                  <a:latin typeface="Roboto"/>
                  <a:ea typeface="Roboto"/>
                  <a:cs typeface="Roboto"/>
                  <a:sym typeface="Roboto"/>
                </a:rPr>
                <a:t>Replace racist contents with [removed]</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Display error message if all approaches failed</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92C33"/>
        </a:solidFill>
        <a:effectLst/>
      </p:bgPr>
    </p:bg>
    <p:spTree>
      <p:nvGrpSpPr>
        <p:cNvPr id="1" name=""/>
        <p:cNvGrpSpPr/>
        <p:nvPr/>
      </p:nvGrpSpPr>
      <p:grpSpPr>
        <a:xfrm>
          <a:off x="0" y="0"/>
          <a:ext cx="0" cy="0"/>
          <a:chOff x="0" y="0"/>
          <a:chExt cx="0" cy="0"/>
        </a:xfrm>
      </p:grpSpPr>
      <p:grpSp>
        <p:nvGrpSpPr>
          <p:cNvPr id="2" name="Group 2"/>
          <p:cNvGrpSpPr/>
          <p:nvPr/>
        </p:nvGrpSpPr>
        <p:grpSpPr>
          <a:xfrm>
            <a:off x="576481" y="604231"/>
            <a:ext cx="17101747" cy="1354951"/>
            <a:chOff x="0" y="0"/>
            <a:chExt cx="4504164" cy="356860"/>
          </a:xfrm>
        </p:grpSpPr>
        <p:sp>
          <p:nvSpPr>
            <p:cNvPr id="3" name="Freeform 3"/>
            <p:cNvSpPr/>
            <p:nvPr/>
          </p:nvSpPr>
          <p:spPr>
            <a:xfrm>
              <a:off x="0" y="0"/>
              <a:ext cx="4504164" cy="356860"/>
            </a:xfrm>
            <a:custGeom>
              <a:avLst/>
              <a:gdLst/>
              <a:ahLst/>
              <a:cxnLst/>
              <a:rect l="l" t="t" r="r" b="b"/>
              <a:pathLst>
                <a:path w="4504164" h="356860">
                  <a:moveTo>
                    <a:pt x="0" y="0"/>
                  </a:moveTo>
                  <a:lnTo>
                    <a:pt x="4504164" y="0"/>
                  </a:lnTo>
                  <a:lnTo>
                    <a:pt x="4504164" y="356860"/>
                  </a:lnTo>
                  <a:lnTo>
                    <a:pt x="0" y="356860"/>
                  </a:lnTo>
                  <a:close/>
                </a:path>
              </a:pathLst>
            </a:custGeom>
            <a:solidFill>
              <a:srgbClr val="052A48"/>
            </a:solidFill>
          </p:spPr>
          <p:txBody>
            <a:bodyPr/>
            <a:lstStyle/>
            <a:p>
              <a:endParaRPr lang="en-AU"/>
            </a:p>
          </p:txBody>
        </p:sp>
        <p:sp>
          <p:nvSpPr>
            <p:cNvPr id="4" name="TextBox 4"/>
            <p:cNvSpPr txBox="1"/>
            <p:nvPr/>
          </p:nvSpPr>
          <p:spPr>
            <a:xfrm>
              <a:off x="0" y="-47625"/>
              <a:ext cx="4504164" cy="4044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76481" y="1959182"/>
            <a:ext cx="17101747" cy="4018257"/>
            <a:chOff x="0" y="0"/>
            <a:chExt cx="4504164" cy="1058306"/>
          </a:xfrm>
        </p:grpSpPr>
        <p:sp>
          <p:nvSpPr>
            <p:cNvPr id="6" name="Freeform 6"/>
            <p:cNvSpPr/>
            <p:nvPr/>
          </p:nvSpPr>
          <p:spPr>
            <a:xfrm>
              <a:off x="0" y="0"/>
              <a:ext cx="4504164" cy="1058306"/>
            </a:xfrm>
            <a:custGeom>
              <a:avLst/>
              <a:gdLst/>
              <a:ahLst/>
              <a:cxnLst/>
              <a:rect l="l" t="t" r="r" b="b"/>
              <a:pathLst>
                <a:path w="4504164" h="1058306">
                  <a:moveTo>
                    <a:pt x="0" y="0"/>
                  </a:moveTo>
                  <a:lnTo>
                    <a:pt x="4504164" y="0"/>
                  </a:lnTo>
                  <a:lnTo>
                    <a:pt x="4504164" y="1058306"/>
                  </a:lnTo>
                  <a:lnTo>
                    <a:pt x="0" y="1058306"/>
                  </a:lnTo>
                  <a:close/>
                </a:path>
              </a:pathLst>
            </a:custGeom>
            <a:solidFill>
              <a:srgbClr val="000000"/>
            </a:solidFill>
          </p:spPr>
          <p:txBody>
            <a:bodyPr/>
            <a:lstStyle/>
            <a:p>
              <a:endParaRPr lang="en-AU"/>
            </a:p>
          </p:txBody>
        </p:sp>
        <p:sp>
          <p:nvSpPr>
            <p:cNvPr id="7" name="TextBox 7"/>
            <p:cNvSpPr txBox="1"/>
            <p:nvPr/>
          </p:nvSpPr>
          <p:spPr>
            <a:xfrm>
              <a:off x="0" y="-47625"/>
              <a:ext cx="4504164" cy="1105931"/>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76481" y="5895698"/>
            <a:ext cx="17101747" cy="3777078"/>
            <a:chOff x="0" y="0"/>
            <a:chExt cx="4504164" cy="994786"/>
          </a:xfrm>
        </p:grpSpPr>
        <p:sp>
          <p:nvSpPr>
            <p:cNvPr id="9" name="Freeform 9"/>
            <p:cNvSpPr/>
            <p:nvPr/>
          </p:nvSpPr>
          <p:spPr>
            <a:xfrm>
              <a:off x="0" y="0"/>
              <a:ext cx="4504164" cy="994786"/>
            </a:xfrm>
            <a:custGeom>
              <a:avLst/>
              <a:gdLst/>
              <a:ahLst/>
              <a:cxnLst/>
              <a:rect l="l" t="t" r="r" b="b"/>
              <a:pathLst>
                <a:path w="4504164" h="994786">
                  <a:moveTo>
                    <a:pt x="0" y="0"/>
                  </a:moveTo>
                  <a:lnTo>
                    <a:pt x="4504164" y="0"/>
                  </a:lnTo>
                  <a:lnTo>
                    <a:pt x="4504164" y="994786"/>
                  </a:lnTo>
                  <a:lnTo>
                    <a:pt x="0" y="994786"/>
                  </a:lnTo>
                  <a:close/>
                </a:path>
              </a:pathLst>
            </a:custGeom>
            <a:solidFill>
              <a:srgbClr val="052A48"/>
            </a:solidFill>
          </p:spPr>
          <p:txBody>
            <a:bodyPr/>
            <a:lstStyle/>
            <a:p>
              <a:endParaRPr lang="en-AU"/>
            </a:p>
          </p:txBody>
        </p:sp>
        <p:sp>
          <p:nvSpPr>
            <p:cNvPr id="10" name="TextBox 10"/>
            <p:cNvSpPr txBox="1"/>
            <p:nvPr/>
          </p:nvSpPr>
          <p:spPr>
            <a:xfrm>
              <a:off x="0" y="-47625"/>
              <a:ext cx="4504164" cy="1042411"/>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35085" y="2128481"/>
            <a:ext cx="2599379" cy="3767216"/>
          </a:xfrm>
          <a:custGeom>
            <a:avLst/>
            <a:gdLst/>
            <a:ahLst/>
            <a:cxnLst/>
            <a:rect l="l" t="t" r="r" b="b"/>
            <a:pathLst>
              <a:path w="2599379" h="3767216">
                <a:moveTo>
                  <a:pt x="0" y="0"/>
                </a:moveTo>
                <a:lnTo>
                  <a:pt x="2599380" y="0"/>
                </a:lnTo>
                <a:lnTo>
                  <a:pt x="2599380" y="3767217"/>
                </a:lnTo>
                <a:lnTo>
                  <a:pt x="0" y="3767217"/>
                </a:lnTo>
                <a:lnTo>
                  <a:pt x="0" y="0"/>
                </a:lnTo>
                <a:close/>
              </a:path>
            </a:pathLst>
          </a:custGeom>
          <a:blipFill>
            <a:blip r:embed="rId3"/>
            <a:stretch>
              <a:fillRect/>
            </a:stretch>
          </a:blipFill>
        </p:spPr>
        <p:txBody>
          <a:bodyPr/>
          <a:lstStyle/>
          <a:p>
            <a:endParaRPr lang="en-AU"/>
          </a:p>
        </p:txBody>
      </p:sp>
      <p:sp>
        <p:nvSpPr>
          <p:cNvPr id="12" name="TextBox 12"/>
          <p:cNvSpPr txBox="1"/>
          <p:nvPr/>
        </p:nvSpPr>
        <p:spPr>
          <a:xfrm>
            <a:off x="1019383" y="688934"/>
            <a:ext cx="7466119" cy="1061721"/>
          </a:xfrm>
          <a:prstGeom prst="rect">
            <a:avLst/>
          </a:prstGeom>
        </p:spPr>
        <p:txBody>
          <a:bodyPr lIns="0" tIns="0" rIns="0" bIns="0" rtlCol="0" anchor="t">
            <a:spAutoFit/>
          </a:bodyPr>
          <a:lstStyle/>
          <a:p>
            <a:pPr algn="l">
              <a:lnSpc>
                <a:spcPts val="8679"/>
              </a:lnSpc>
              <a:spcBef>
                <a:spcPct val="0"/>
              </a:spcBef>
            </a:pPr>
            <a:r>
              <a:rPr lang="en-US" sz="6199" b="1">
                <a:solidFill>
                  <a:srgbClr val="FFFFFF"/>
                </a:solidFill>
                <a:latin typeface="Roboto Bold"/>
                <a:ea typeface="Roboto Bold"/>
                <a:cs typeface="Roboto Bold"/>
                <a:sym typeface="Roboto Bold"/>
              </a:rPr>
              <a:t>Jonathan Smith</a:t>
            </a:r>
          </a:p>
        </p:txBody>
      </p:sp>
      <p:sp>
        <p:nvSpPr>
          <p:cNvPr id="13" name="TextBox 13"/>
          <p:cNvSpPr txBox="1"/>
          <p:nvPr/>
        </p:nvSpPr>
        <p:spPr>
          <a:xfrm>
            <a:off x="3932587" y="1995131"/>
            <a:ext cx="4290845" cy="2500723"/>
          </a:xfrm>
          <a:prstGeom prst="rect">
            <a:avLst/>
          </a:prstGeom>
        </p:spPr>
        <p:txBody>
          <a:bodyPr lIns="0" tIns="0" rIns="0" bIns="0" rtlCol="0" anchor="t">
            <a:spAutoFit/>
          </a:bodyPr>
          <a:lstStyle/>
          <a:p>
            <a:pPr algn="r">
              <a:lnSpc>
                <a:spcPts val="5016"/>
              </a:lnSpc>
            </a:pPr>
            <a:r>
              <a:rPr lang="en-US" sz="3215" b="1">
                <a:solidFill>
                  <a:srgbClr val="FFFFFF"/>
                </a:solidFill>
                <a:latin typeface="Roboto Bold"/>
                <a:ea typeface="Roboto Bold"/>
                <a:cs typeface="Roboto Bold"/>
                <a:sym typeface="Roboto Bold"/>
              </a:rPr>
              <a:t>Occupation:</a:t>
            </a:r>
          </a:p>
          <a:p>
            <a:pPr algn="r">
              <a:lnSpc>
                <a:spcPts val="5016"/>
              </a:lnSpc>
            </a:pPr>
            <a:r>
              <a:rPr lang="en-US" sz="3215" b="1">
                <a:solidFill>
                  <a:srgbClr val="FFFFFF"/>
                </a:solidFill>
                <a:latin typeface="Roboto Bold"/>
                <a:ea typeface="Roboto Bold"/>
                <a:cs typeface="Roboto Bold"/>
                <a:sym typeface="Roboto Bold"/>
              </a:rPr>
              <a:t>Age:</a:t>
            </a:r>
          </a:p>
          <a:p>
            <a:pPr algn="r">
              <a:lnSpc>
                <a:spcPts val="5016"/>
              </a:lnSpc>
            </a:pPr>
            <a:r>
              <a:rPr lang="en-US" sz="3215" b="1">
                <a:solidFill>
                  <a:srgbClr val="FFFFFF"/>
                </a:solidFill>
                <a:latin typeface="Roboto Bold"/>
                <a:ea typeface="Roboto Bold"/>
                <a:cs typeface="Roboto Bold"/>
                <a:sym typeface="Roboto Bold"/>
              </a:rPr>
              <a:t>Characteristics</a:t>
            </a:r>
          </a:p>
          <a:p>
            <a:pPr algn="r">
              <a:lnSpc>
                <a:spcPts val="5016"/>
              </a:lnSpc>
            </a:pPr>
            <a:r>
              <a:rPr lang="en-US" sz="3215" b="1">
                <a:solidFill>
                  <a:srgbClr val="FFFFFF"/>
                </a:solidFill>
                <a:latin typeface="Roboto Bold"/>
                <a:ea typeface="Roboto Bold"/>
                <a:cs typeface="Roboto Bold"/>
                <a:sym typeface="Roboto Bold"/>
              </a:rPr>
              <a:t>Background:</a:t>
            </a:r>
          </a:p>
        </p:txBody>
      </p:sp>
      <p:sp>
        <p:nvSpPr>
          <p:cNvPr id="14" name="TextBox 14"/>
          <p:cNvSpPr txBox="1"/>
          <p:nvPr/>
        </p:nvSpPr>
        <p:spPr>
          <a:xfrm>
            <a:off x="8426478" y="1995131"/>
            <a:ext cx="9066988" cy="3129319"/>
          </a:xfrm>
          <a:prstGeom prst="rect">
            <a:avLst/>
          </a:prstGeom>
        </p:spPr>
        <p:txBody>
          <a:bodyPr lIns="0" tIns="0" rIns="0" bIns="0" rtlCol="0" anchor="t">
            <a:spAutoFit/>
          </a:bodyPr>
          <a:lstStyle/>
          <a:p>
            <a:pPr algn="just">
              <a:lnSpc>
                <a:spcPts val="5016"/>
              </a:lnSpc>
            </a:pPr>
            <a:r>
              <a:rPr lang="en-US" sz="3215">
                <a:solidFill>
                  <a:srgbClr val="FFFFFF"/>
                </a:solidFill>
                <a:latin typeface="Roboto"/>
                <a:ea typeface="Roboto"/>
                <a:cs typeface="Roboto"/>
                <a:sym typeface="Roboto"/>
              </a:rPr>
              <a:t>Independent Software Developer (U.S.A)</a:t>
            </a:r>
          </a:p>
          <a:p>
            <a:pPr algn="just">
              <a:lnSpc>
                <a:spcPts val="5016"/>
              </a:lnSpc>
            </a:pPr>
            <a:r>
              <a:rPr lang="en-US" sz="3215">
                <a:solidFill>
                  <a:srgbClr val="FFFFFF"/>
                </a:solidFill>
                <a:latin typeface="Roboto"/>
                <a:ea typeface="Roboto"/>
                <a:cs typeface="Roboto"/>
                <a:sym typeface="Roboto"/>
              </a:rPr>
              <a:t>30</a:t>
            </a:r>
          </a:p>
          <a:p>
            <a:pPr algn="just">
              <a:lnSpc>
                <a:spcPts val="5016"/>
              </a:lnSpc>
            </a:pPr>
            <a:r>
              <a:rPr lang="en-US" sz="3215">
                <a:solidFill>
                  <a:srgbClr val="FFFFFF"/>
                </a:solidFill>
                <a:latin typeface="Roboto"/>
                <a:ea typeface="Roboto"/>
                <a:cs typeface="Roboto"/>
                <a:sym typeface="Roboto"/>
              </a:rPr>
              <a:t>Against racism and discriminatory behaviour</a:t>
            </a:r>
          </a:p>
          <a:p>
            <a:pPr algn="just">
              <a:lnSpc>
                <a:spcPts val="5016"/>
              </a:lnSpc>
            </a:pPr>
            <a:r>
              <a:rPr lang="en-US" sz="3215">
                <a:solidFill>
                  <a:srgbClr val="FFFFFF"/>
                </a:solidFill>
                <a:latin typeface="Roboto"/>
                <a:ea typeface="Roboto"/>
                <a:cs typeface="Roboto"/>
                <a:sym typeface="Roboto"/>
              </a:rPr>
              <a:t>Skilled in AI and chatbot development</a:t>
            </a:r>
          </a:p>
          <a:p>
            <a:pPr algn="just">
              <a:lnSpc>
                <a:spcPts val="5016"/>
              </a:lnSpc>
            </a:pPr>
            <a:r>
              <a:rPr lang="en-US" sz="3215">
                <a:solidFill>
                  <a:srgbClr val="FFFFFF"/>
                </a:solidFill>
                <a:latin typeface="Roboto"/>
                <a:ea typeface="Roboto"/>
                <a:cs typeface="Roboto"/>
                <a:sym typeface="Roboto"/>
              </a:rPr>
              <a:t>Loves using GitHub, Reddit and Stack Overflow</a:t>
            </a:r>
          </a:p>
        </p:txBody>
      </p:sp>
      <p:sp>
        <p:nvSpPr>
          <p:cNvPr id="15" name="TextBox 15"/>
          <p:cNvSpPr txBox="1"/>
          <p:nvPr/>
        </p:nvSpPr>
        <p:spPr>
          <a:xfrm>
            <a:off x="778801" y="6072689"/>
            <a:ext cx="13097917" cy="3200400"/>
          </a:xfrm>
          <a:prstGeom prst="rect">
            <a:avLst/>
          </a:prstGeom>
        </p:spPr>
        <p:txBody>
          <a:bodyPr lIns="0" tIns="0" rIns="0" bIns="0" rtlCol="0" anchor="t">
            <a:spAutoFit/>
          </a:bodyPr>
          <a:lstStyle/>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Spends a lot of time on online tech communities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Notices many racism and discriminatory AI generated contents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Concerns about current technologies cannot detect new terms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Improve the system by using Racism Term Suggestion tool</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Submits new racist terms and offensive words that bypass current filters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Strives to make AI experience safe and fair for all users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1260919" y="1586260"/>
            <a:ext cx="15766162" cy="7114481"/>
          </a:xfrm>
          <a:custGeom>
            <a:avLst/>
            <a:gdLst/>
            <a:ahLst/>
            <a:cxnLst/>
            <a:rect l="l" t="t" r="r" b="b"/>
            <a:pathLst>
              <a:path w="15766162" h="7114481">
                <a:moveTo>
                  <a:pt x="0" y="0"/>
                </a:moveTo>
                <a:lnTo>
                  <a:pt x="15766162" y="0"/>
                </a:lnTo>
                <a:lnTo>
                  <a:pt x="15766162" y="7114480"/>
                </a:lnTo>
                <a:lnTo>
                  <a:pt x="0" y="7114480"/>
                </a:lnTo>
                <a:lnTo>
                  <a:pt x="0" y="0"/>
                </a:lnTo>
                <a:close/>
              </a:path>
            </a:pathLst>
          </a:custGeom>
          <a:blipFill>
            <a:blip r:embed="rId3"/>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59" b="-9259"/>
            </a:stretch>
          </a:blipFill>
        </p:spPr>
        <p:txBody>
          <a:bodyPr/>
          <a:lstStyle/>
          <a:p>
            <a:endParaRPr lang="en-AU"/>
          </a:p>
        </p:txBody>
      </p:sp>
      <p:sp>
        <p:nvSpPr>
          <p:cNvPr id="5" name="TextBox 5"/>
          <p:cNvSpPr txBox="1"/>
          <p:nvPr/>
        </p:nvSpPr>
        <p:spPr>
          <a:xfrm>
            <a:off x="3347440" y="7248601"/>
            <a:ext cx="1402637" cy="996002"/>
          </a:xfrm>
          <a:prstGeom prst="rect">
            <a:avLst/>
          </a:prstGeom>
        </p:spPr>
        <p:txBody>
          <a:bodyPr lIns="0" tIns="0" rIns="0" bIns="0" rtlCol="0" anchor="t">
            <a:spAutoFit/>
          </a:bodyPr>
          <a:lstStyle/>
          <a:p>
            <a:pPr algn="ctr">
              <a:lnSpc>
                <a:spcPts val="3640"/>
              </a:lnSpc>
            </a:pPr>
            <a:r>
              <a:rPr lang="en-US" sz="2600" b="1" u="sng" dirty="0">
                <a:solidFill>
                  <a:srgbClr val="FFFFFF"/>
                </a:solidFill>
                <a:latin typeface="Roboto Bold"/>
                <a:ea typeface="Roboto Bold"/>
                <a:cs typeface="Roboto Bold"/>
                <a:sym typeface="Roboto Bold"/>
              </a:rPr>
              <a:t>Daryl</a:t>
            </a:r>
          </a:p>
          <a:p>
            <a:pPr algn="ctr">
              <a:lnSpc>
                <a:spcPts val="3640"/>
              </a:lnSpc>
            </a:pPr>
            <a:r>
              <a:rPr lang="en-US" sz="2600" b="1" dirty="0">
                <a:solidFill>
                  <a:srgbClr val="FFFFFF"/>
                </a:solidFill>
                <a:latin typeface="Roboto Bold"/>
                <a:ea typeface="Roboto Bold"/>
                <a:cs typeface="Roboto Bold"/>
                <a:sym typeface="Roboto Bold"/>
              </a:rPr>
              <a:t>QA tester</a:t>
            </a:r>
          </a:p>
        </p:txBody>
      </p:sp>
      <p:sp>
        <p:nvSpPr>
          <p:cNvPr id="10" name="TextBox 10"/>
          <p:cNvSpPr txBox="1"/>
          <p:nvPr/>
        </p:nvSpPr>
        <p:spPr>
          <a:xfrm>
            <a:off x="2155330" y="2919355"/>
            <a:ext cx="3398844" cy="1498892"/>
          </a:xfrm>
          <a:prstGeom prst="rect">
            <a:avLst/>
          </a:prstGeom>
        </p:spPr>
        <p:txBody>
          <a:bodyPr lIns="0" tIns="0" rIns="0" bIns="0" rtlCol="0" anchor="t">
            <a:spAutoFit/>
          </a:bodyPr>
          <a:lstStyle/>
          <a:p>
            <a:pPr algn="ctr">
              <a:lnSpc>
                <a:spcPts val="3640"/>
              </a:lnSpc>
            </a:pPr>
            <a:r>
              <a:rPr lang="en-US" sz="2600" b="1" u="sng" dirty="0">
                <a:solidFill>
                  <a:srgbClr val="FFFFFF"/>
                </a:solidFill>
                <a:latin typeface="Roboto Bold"/>
                <a:ea typeface="Roboto Bold"/>
                <a:cs typeface="Roboto Bold"/>
                <a:sym typeface="Roboto Bold"/>
              </a:rPr>
              <a:t>Chloe</a:t>
            </a:r>
          </a:p>
          <a:p>
            <a:pPr algn="ctr">
              <a:lnSpc>
                <a:spcPts val="3640"/>
              </a:lnSpc>
            </a:pPr>
            <a:r>
              <a:rPr lang="en-US" sz="2600" b="1" dirty="0">
                <a:solidFill>
                  <a:srgbClr val="FFFFFF"/>
                </a:solidFill>
                <a:latin typeface="Roboto Bold"/>
                <a:ea typeface="Roboto Bold"/>
                <a:cs typeface="Roboto Bold"/>
                <a:sym typeface="Roboto Bold"/>
              </a:rPr>
              <a:t> Secretary</a:t>
            </a:r>
          </a:p>
          <a:p>
            <a:pPr algn="ctr">
              <a:lnSpc>
                <a:spcPts val="3640"/>
              </a:lnSpc>
            </a:pPr>
            <a:r>
              <a:rPr lang="en-US" sz="2600" b="1" dirty="0">
                <a:solidFill>
                  <a:srgbClr val="FFFFFF"/>
                </a:solidFill>
                <a:latin typeface="Roboto Bold"/>
                <a:ea typeface="Roboto Bold"/>
                <a:cs typeface="Roboto Bold"/>
                <a:sym typeface="Roboto Bold"/>
              </a:rPr>
              <a:t>Ui/UX designer</a:t>
            </a:r>
          </a:p>
        </p:txBody>
      </p:sp>
      <p:sp>
        <p:nvSpPr>
          <p:cNvPr id="11" name="TextBox 11"/>
          <p:cNvSpPr txBox="1"/>
          <p:nvPr/>
        </p:nvSpPr>
        <p:spPr>
          <a:xfrm>
            <a:off x="7391400" y="2933700"/>
            <a:ext cx="3384577" cy="1362629"/>
          </a:xfrm>
          <a:prstGeom prst="rect">
            <a:avLst/>
          </a:prstGeom>
        </p:spPr>
        <p:txBody>
          <a:bodyPr lIns="0" tIns="0" rIns="0" bIns="0" rtlCol="0" anchor="t">
            <a:spAutoFit/>
          </a:bodyPr>
          <a:lstStyle/>
          <a:p>
            <a:pPr algn="ctr">
              <a:lnSpc>
                <a:spcPts val="3640"/>
              </a:lnSpc>
            </a:pPr>
            <a:r>
              <a:rPr lang="en-US" sz="2600" b="1" u="sng" dirty="0">
                <a:solidFill>
                  <a:srgbClr val="FFFFFF"/>
                </a:solidFill>
                <a:latin typeface="Roboto Bold"/>
                <a:ea typeface="Roboto Bold"/>
                <a:cs typeface="Roboto Bold"/>
                <a:sym typeface="Roboto Bold"/>
              </a:rPr>
              <a:t>Shayan</a:t>
            </a:r>
          </a:p>
          <a:p>
            <a:pPr algn="ctr">
              <a:lnSpc>
                <a:spcPts val="3640"/>
              </a:lnSpc>
            </a:pPr>
            <a:r>
              <a:rPr lang="en-US" sz="2600" b="1" dirty="0">
                <a:solidFill>
                  <a:srgbClr val="FFFFFF"/>
                </a:solidFill>
                <a:latin typeface="Roboto Bold"/>
                <a:ea typeface="Roboto Bold"/>
                <a:cs typeface="Roboto Bold"/>
                <a:sym typeface="Roboto Bold"/>
              </a:rPr>
              <a:t>Team Lead</a:t>
            </a:r>
          </a:p>
          <a:p>
            <a:pPr algn="ctr">
              <a:lnSpc>
                <a:spcPts val="3640"/>
              </a:lnSpc>
            </a:pPr>
            <a:r>
              <a:rPr lang="en-US" sz="2600" b="1" dirty="0">
                <a:solidFill>
                  <a:srgbClr val="FFFFFF"/>
                </a:solidFill>
                <a:latin typeface="Roboto Bold"/>
                <a:ea typeface="Roboto Bold"/>
                <a:cs typeface="Roboto Bold"/>
                <a:sym typeface="Roboto Bold"/>
              </a:rPr>
              <a:t> Ui/</a:t>
            </a:r>
            <a:r>
              <a:rPr lang="en-US" sz="2600" b="1" dirty="0" err="1">
                <a:solidFill>
                  <a:srgbClr val="FFFFFF"/>
                </a:solidFill>
                <a:latin typeface="Roboto Bold"/>
                <a:ea typeface="Roboto Bold"/>
                <a:cs typeface="Roboto Bold"/>
                <a:sym typeface="Roboto Bold"/>
              </a:rPr>
              <a:t>Ux</a:t>
            </a:r>
            <a:r>
              <a:rPr lang="en-US" sz="2600" b="1" dirty="0">
                <a:solidFill>
                  <a:srgbClr val="FFFFFF"/>
                </a:solidFill>
                <a:latin typeface="Roboto Bold"/>
                <a:ea typeface="Roboto Bold"/>
                <a:cs typeface="Roboto Bold"/>
                <a:sym typeface="Roboto Bold"/>
              </a:rPr>
              <a:t> Designer</a:t>
            </a:r>
          </a:p>
        </p:txBody>
      </p:sp>
      <p:sp>
        <p:nvSpPr>
          <p:cNvPr id="12" name="TextBox 12"/>
          <p:cNvSpPr txBox="1"/>
          <p:nvPr/>
        </p:nvSpPr>
        <p:spPr>
          <a:xfrm>
            <a:off x="13335000" y="2933700"/>
            <a:ext cx="2707183" cy="905456"/>
          </a:xfrm>
          <a:prstGeom prst="rect">
            <a:avLst/>
          </a:prstGeom>
        </p:spPr>
        <p:txBody>
          <a:bodyPr lIns="0" tIns="0" rIns="0" bIns="0" rtlCol="0" anchor="t">
            <a:spAutoFit/>
          </a:bodyPr>
          <a:lstStyle/>
          <a:p>
            <a:pPr algn="ctr">
              <a:lnSpc>
                <a:spcPts val="3640"/>
              </a:lnSpc>
            </a:pPr>
            <a:r>
              <a:rPr lang="en-US" sz="2600" b="1" u="sng" dirty="0">
                <a:solidFill>
                  <a:srgbClr val="FFFFFF"/>
                </a:solidFill>
                <a:latin typeface="Roboto Bold"/>
                <a:ea typeface="Roboto Bold"/>
                <a:cs typeface="Roboto Bold"/>
                <a:sym typeface="Roboto Bold"/>
              </a:rPr>
              <a:t>Aaron</a:t>
            </a:r>
          </a:p>
          <a:p>
            <a:pPr algn="ctr">
              <a:lnSpc>
                <a:spcPts val="3640"/>
              </a:lnSpc>
            </a:pPr>
            <a:r>
              <a:rPr lang="en-US" sz="2600" b="1" dirty="0">
                <a:solidFill>
                  <a:srgbClr val="FFFFFF"/>
                </a:solidFill>
                <a:latin typeface="Roboto Bold"/>
                <a:ea typeface="Roboto Bold"/>
                <a:cs typeface="Roboto Bold"/>
                <a:sym typeface="Roboto Bold"/>
              </a:rPr>
              <a:t>Product Owner</a:t>
            </a:r>
          </a:p>
        </p:txBody>
      </p:sp>
      <p:sp>
        <p:nvSpPr>
          <p:cNvPr id="13" name="TextBox 13"/>
          <p:cNvSpPr txBox="1"/>
          <p:nvPr/>
        </p:nvSpPr>
        <p:spPr>
          <a:xfrm>
            <a:off x="8148142" y="7397269"/>
            <a:ext cx="2156576" cy="905456"/>
          </a:xfrm>
          <a:prstGeom prst="rect">
            <a:avLst/>
          </a:prstGeom>
        </p:spPr>
        <p:txBody>
          <a:bodyPr wrap="square" lIns="0" tIns="0" rIns="0" bIns="0" rtlCol="0" anchor="t">
            <a:spAutoFit/>
          </a:bodyPr>
          <a:lstStyle/>
          <a:p>
            <a:pPr algn="ctr">
              <a:lnSpc>
                <a:spcPts val="3640"/>
              </a:lnSpc>
            </a:pPr>
            <a:r>
              <a:rPr lang="en-US" sz="2600" b="1" u="sng" dirty="0">
                <a:solidFill>
                  <a:srgbClr val="FFFFFF"/>
                </a:solidFill>
                <a:latin typeface="Roboto Bold"/>
                <a:ea typeface="Roboto Bold"/>
                <a:cs typeface="Roboto Bold"/>
                <a:sym typeface="Roboto Bold"/>
              </a:rPr>
              <a:t>Brand</a:t>
            </a:r>
          </a:p>
          <a:p>
            <a:pPr algn="ctr">
              <a:lnSpc>
                <a:spcPts val="3640"/>
              </a:lnSpc>
            </a:pPr>
            <a:r>
              <a:rPr lang="en-US" sz="2600" b="1" dirty="0">
                <a:solidFill>
                  <a:srgbClr val="FFFFFF"/>
                </a:solidFill>
                <a:latin typeface="Roboto Bold"/>
                <a:ea typeface="Roboto Bold"/>
                <a:cs typeface="Roboto Bold"/>
                <a:sym typeface="Roboto Bold"/>
              </a:rPr>
              <a:t>Programmer</a:t>
            </a:r>
          </a:p>
        </p:txBody>
      </p:sp>
      <p:sp>
        <p:nvSpPr>
          <p:cNvPr id="14" name="TextBox 14"/>
          <p:cNvSpPr txBox="1"/>
          <p:nvPr/>
        </p:nvSpPr>
        <p:spPr>
          <a:xfrm>
            <a:off x="13396661" y="7270562"/>
            <a:ext cx="2480252" cy="905456"/>
          </a:xfrm>
          <a:prstGeom prst="rect">
            <a:avLst/>
          </a:prstGeom>
        </p:spPr>
        <p:txBody>
          <a:bodyPr lIns="0" tIns="0" rIns="0" bIns="0" rtlCol="0" anchor="t">
            <a:spAutoFit/>
          </a:bodyPr>
          <a:lstStyle/>
          <a:p>
            <a:pPr algn="ctr">
              <a:lnSpc>
                <a:spcPts val="3640"/>
              </a:lnSpc>
            </a:pPr>
            <a:r>
              <a:rPr lang="en-US" sz="2600" b="1" u="sng" dirty="0" err="1">
                <a:solidFill>
                  <a:srgbClr val="FFFFFF"/>
                </a:solidFill>
                <a:latin typeface="Roboto Bold"/>
                <a:ea typeface="Roboto Bold"/>
                <a:cs typeface="Roboto Bold"/>
                <a:sym typeface="Roboto Bold"/>
              </a:rPr>
              <a:t>Khang</a:t>
            </a:r>
            <a:r>
              <a:rPr lang="en-US" sz="2600" b="1" u="sng" dirty="0">
                <a:solidFill>
                  <a:srgbClr val="FFFFFF"/>
                </a:solidFill>
                <a:latin typeface="Roboto Bold"/>
                <a:ea typeface="Roboto Bold"/>
                <a:cs typeface="Roboto Bold"/>
                <a:sym typeface="Roboto Bold"/>
              </a:rPr>
              <a:t> Wei</a:t>
            </a:r>
          </a:p>
          <a:p>
            <a:pPr algn="ctr">
              <a:lnSpc>
                <a:spcPts val="3640"/>
              </a:lnSpc>
            </a:pPr>
            <a:r>
              <a:rPr lang="en-US" sz="2600" b="1" dirty="0">
                <a:solidFill>
                  <a:srgbClr val="FFFFFF"/>
                </a:solidFill>
                <a:latin typeface="Roboto Bold"/>
                <a:ea typeface="Roboto Bold"/>
                <a:cs typeface="Roboto Bold"/>
                <a:sym typeface="Roboto Bold"/>
              </a:rPr>
              <a:t>Programmer</a:t>
            </a:r>
          </a:p>
        </p:txBody>
      </p:sp>
      <p:sp>
        <p:nvSpPr>
          <p:cNvPr id="15" name="TextBox 15"/>
          <p:cNvSpPr txBox="1"/>
          <p:nvPr/>
        </p:nvSpPr>
        <p:spPr>
          <a:xfrm>
            <a:off x="6721416" y="990600"/>
            <a:ext cx="4845168" cy="767715"/>
          </a:xfrm>
          <a:prstGeom prst="rect">
            <a:avLst/>
          </a:prstGeom>
        </p:spPr>
        <p:txBody>
          <a:bodyPr lIns="0" tIns="0" rIns="0" bIns="0" rtlCol="0" anchor="t">
            <a:spAutoFit/>
          </a:bodyPr>
          <a:lstStyle/>
          <a:p>
            <a:pPr marL="0" lvl="0" indent="0" algn="l">
              <a:lnSpc>
                <a:spcPts val="6240"/>
              </a:lnSpc>
            </a:pPr>
            <a:r>
              <a:rPr lang="en-US" sz="4800" b="1">
                <a:solidFill>
                  <a:srgbClr val="FFFFFF"/>
                </a:solidFill>
                <a:latin typeface="JetBrains Mono Bold"/>
                <a:ea typeface="JetBrains Mono Bold"/>
                <a:cs typeface="JetBrains Mono Bold"/>
                <a:sym typeface="JetBrains Mono Bold"/>
              </a:rPr>
              <a:t>Meet the Team</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grpSp>
        <p:nvGrpSpPr>
          <p:cNvPr id="2" name="Group 2"/>
          <p:cNvGrpSpPr/>
          <p:nvPr/>
        </p:nvGrpSpPr>
        <p:grpSpPr>
          <a:xfrm>
            <a:off x="727143" y="571500"/>
            <a:ext cx="7299116" cy="8779510"/>
            <a:chOff x="0" y="0"/>
            <a:chExt cx="9732155" cy="11706013"/>
          </a:xfrm>
        </p:grpSpPr>
        <p:sp>
          <p:nvSpPr>
            <p:cNvPr id="3" name="Freeform 3"/>
            <p:cNvSpPr/>
            <p:nvPr/>
          </p:nvSpPr>
          <p:spPr>
            <a:xfrm>
              <a:off x="0" y="1069070"/>
              <a:ext cx="9710982" cy="7277272"/>
            </a:xfrm>
            <a:custGeom>
              <a:avLst/>
              <a:gdLst/>
              <a:ahLst/>
              <a:cxnLst/>
              <a:rect l="l" t="t" r="r" b="b"/>
              <a:pathLst>
                <a:path w="9710982" h="7277272">
                  <a:moveTo>
                    <a:pt x="0" y="0"/>
                  </a:moveTo>
                  <a:lnTo>
                    <a:pt x="9710982" y="0"/>
                  </a:lnTo>
                  <a:lnTo>
                    <a:pt x="9710982" y="7277272"/>
                  </a:lnTo>
                  <a:lnTo>
                    <a:pt x="0" y="7277272"/>
                  </a:lnTo>
                  <a:lnTo>
                    <a:pt x="0" y="0"/>
                  </a:lnTo>
                  <a:close/>
                </a:path>
              </a:pathLst>
            </a:custGeom>
            <a:blipFill>
              <a:blip r:embed="rId3"/>
              <a:stretch>
                <a:fillRect/>
              </a:stretch>
            </a:blipFill>
          </p:spPr>
          <p:txBody>
            <a:bodyPr/>
            <a:lstStyle/>
            <a:p>
              <a:endParaRPr lang="en-AU"/>
            </a:p>
          </p:txBody>
        </p:sp>
        <p:sp>
          <p:nvSpPr>
            <p:cNvPr id="4" name="TextBox 4"/>
            <p:cNvSpPr txBox="1"/>
            <p:nvPr/>
          </p:nvSpPr>
          <p:spPr>
            <a:xfrm>
              <a:off x="0" y="8688917"/>
              <a:ext cx="9732155" cy="3017097"/>
            </a:xfrm>
            <a:prstGeom prst="rect">
              <a:avLst/>
            </a:prstGeom>
          </p:spPr>
          <p:txBody>
            <a:bodyPr lIns="0" tIns="0" rIns="0" bIns="0" rtlCol="0" anchor="t">
              <a:spAutoFit/>
            </a:bodyPr>
            <a:lstStyle/>
            <a:p>
              <a:pPr marL="561341" lvl="1" indent="-280670" algn="just">
                <a:lnSpc>
                  <a:spcPts val="3640"/>
                </a:lnSpc>
                <a:buFont typeface="Arial"/>
                <a:buChar char="•"/>
              </a:pPr>
              <a:r>
                <a:rPr lang="en-US" sz="2600">
                  <a:solidFill>
                    <a:srgbClr val="FFFFFF"/>
                  </a:solidFill>
                  <a:latin typeface="Roboto"/>
                  <a:ea typeface="Roboto"/>
                  <a:cs typeface="Roboto"/>
                  <a:sym typeface="Roboto"/>
                </a:rPr>
                <a:t>Ask for racist terms</a:t>
              </a:r>
            </a:p>
            <a:p>
              <a:pPr marL="561341" lvl="1" indent="-280670" algn="just">
                <a:lnSpc>
                  <a:spcPts val="3640"/>
                </a:lnSpc>
                <a:buFont typeface="Arial"/>
                <a:buChar char="•"/>
              </a:pPr>
              <a:r>
                <a:rPr lang="en-US" sz="2600">
                  <a:solidFill>
                    <a:srgbClr val="FFFFFF"/>
                  </a:solidFill>
                  <a:latin typeface="Roboto"/>
                  <a:ea typeface="Roboto"/>
                  <a:cs typeface="Roboto"/>
                  <a:sym typeface="Roboto"/>
                </a:rPr>
                <a:t>Store the terms into database</a:t>
              </a:r>
            </a:p>
            <a:p>
              <a:pPr marL="561341" lvl="1" indent="-280670" algn="just">
                <a:lnSpc>
                  <a:spcPts val="3640"/>
                </a:lnSpc>
                <a:buFont typeface="Arial"/>
                <a:buChar char="•"/>
              </a:pPr>
              <a:r>
                <a:rPr lang="en-US" sz="2600">
                  <a:solidFill>
                    <a:srgbClr val="FFFFFF"/>
                  </a:solidFill>
                  <a:latin typeface="Roboto"/>
                  <a:ea typeface="Roboto"/>
                  <a:cs typeface="Roboto"/>
                  <a:sym typeface="Roboto"/>
                </a:rPr>
                <a:t>Send case number to user for progress checking</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Display error message if exceeded daily limit</a:t>
              </a:r>
            </a:p>
          </p:txBody>
        </p:sp>
        <p:sp>
          <p:nvSpPr>
            <p:cNvPr id="5" name="TextBox 5"/>
            <p:cNvSpPr txBox="1"/>
            <p:nvPr/>
          </p:nvSpPr>
          <p:spPr>
            <a:xfrm>
              <a:off x="2456001" y="-28575"/>
              <a:ext cx="4820153" cy="638175"/>
            </a:xfrm>
            <a:prstGeom prst="rect">
              <a:avLst/>
            </a:prstGeom>
          </p:spPr>
          <p:txBody>
            <a:bodyPr lIns="0" tIns="0" rIns="0" bIns="0" rtlCol="0" anchor="t">
              <a:spAutoFit/>
            </a:bodyPr>
            <a:lstStyle/>
            <a:p>
              <a:pPr marL="0" lvl="0" indent="0" algn="l">
                <a:lnSpc>
                  <a:spcPts val="3900"/>
                </a:lnSpc>
              </a:pPr>
              <a:r>
                <a:rPr lang="en-US" sz="3000">
                  <a:solidFill>
                    <a:srgbClr val="FFFFFF"/>
                  </a:solidFill>
                  <a:latin typeface="JetBrains Mono"/>
                  <a:ea typeface="JetBrains Mono"/>
                  <a:cs typeface="JetBrains Mono"/>
                  <a:sym typeface="JetBrains Mono"/>
                </a:rPr>
                <a:t>Term suggestion</a:t>
              </a:r>
            </a:p>
          </p:txBody>
        </p:sp>
      </p:grpSp>
      <p:sp>
        <p:nvSpPr>
          <p:cNvPr id="6" name="TextBox 6"/>
          <p:cNvSpPr txBox="1"/>
          <p:nvPr/>
        </p:nvSpPr>
        <p:spPr>
          <a:xfrm>
            <a:off x="8656720" y="535103"/>
            <a:ext cx="8885173" cy="485775"/>
          </a:xfrm>
          <a:prstGeom prst="rect">
            <a:avLst/>
          </a:prstGeom>
        </p:spPr>
        <p:txBody>
          <a:bodyPr lIns="0" tIns="0" rIns="0" bIns="0" rtlCol="0" anchor="t">
            <a:spAutoFit/>
          </a:bodyPr>
          <a:lstStyle/>
          <a:p>
            <a:pPr marL="0" lvl="0" indent="0" algn="l">
              <a:lnSpc>
                <a:spcPts val="3900"/>
              </a:lnSpc>
            </a:pPr>
            <a:r>
              <a:rPr lang="en-US" sz="3000">
                <a:solidFill>
                  <a:srgbClr val="FFFFFF"/>
                </a:solidFill>
                <a:latin typeface="JetBrains Mono"/>
                <a:ea typeface="JetBrains Mono"/>
                <a:cs typeface="JetBrains Mono"/>
                <a:sym typeface="JetBrains Mono"/>
              </a:rPr>
              <a:t>Term filtering via text classification</a:t>
            </a:r>
          </a:p>
        </p:txBody>
      </p:sp>
      <p:grpSp>
        <p:nvGrpSpPr>
          <p:cNvPr id="7" name="Group 7"/>
          <p:cNvGrpSpPr/>
          <p:nvPr/>
        </p:nvGrpSpPr>
        <p:grpSpPr>
          <a:xfrm>
            <a:off x="8673715" y="1373303"/>
            <a:ext cx="8851183" cy="8030339"/>
            <a:chOff x="0" y="0"/>
            <a:chExt cx="11801577" cy="10707118"/>
          </a:xfrm>
        </p:grpSpPr>
        <p:sp>
          <p:nvSpPr>
            <p:cNvPr id="8" name="Freeform 8"/>
            <p:cNvSpPr/>
            <p:nvPr/>
          </p:nvSpPr>
          <p:spPr>
            <a:xfrm>
              <a:off x="0" y="0"/>
              <a:ext cx="11801577" cy="7277272"/>
            </a:xfrm>
            <a:custGeom>
              <a:avLst/>
              <a:gdLst/>
              <a:ahLst/>
              <a:cxnLst/>
              <a:rect l="l" t="t" r="r" b="b"/>
              <a:pathLst>
                <a:path w="11801577" h="7277272">
                  <a:moveTo>
                    <a:pt x="0" y="0"/>
                  </a:moveTo>
                  <a:lnTo>
                    <a:pt x="11801577" y="0"/>
                  </a:lnTo>
                  <a:lnTo>
                    <a:pt x="11801577" y="7277272"/>
                  </a:lnTo>
                  <a:lnTo>
                    <a:pt x="0" y="7277272"/>
                  </a:lnTo>
                  <a:lnTo>
                    <a:pt x="0" y="0"/>
                  </a:lnTo>
                  <a:close/>
                </a:path>
              </a:pathLst>
            </a:custGeom>
            <a:blipFill>
              <a:blip r:embed="rId4"/>
              <a:stretch>
                <a:fillRect l="-917" r="-917"/>
              </a:stretch>
            </a:blipFill>
          </p:spPr>
          <p:txBody>
            <a:bodyPr/>
            <a:lstStyle/>
            <a:p>
              <a:endParaRPr lang="en-AU"/>
            </a:p>
          </p:txBody>
        </p:sp>
        <p:sp>
          <p:nvSpPr>
            <p:cNvPr id="9" name="TextBox 9"/>
            <p:cNvSpPr txBox="1"/>
            <p:nvPr/>
          </p:nvSpPr>
          <p:spPr>
            <a:xfrm>
              <a:off x="0" y="7690022"/>
              <a:ext cx="11801577" cy="3017097"/>
            </a:xfrm>
            <a:prstGeom prst="rect">
              <a:avLst/>
            </a:prstGeom>
          </p:spPr>
          <p:txBody>
            <a:bodyPr lIns="0" tIns="0" rIns="0" bIns="0" rtlCol="0" anchor="t">
              <a:spAutoFit/>
            </a:bodyPr>
            <a:lstStyle/>
            <a:p>
              <a:pPr marL="561341" lvl="1" indent="-280670" algn="just">
                <a:lnSpc>
                  <a:spcPts val="3640"/>
                </a:lnSpc>
                <a:buFont typeface="Arial"/>
                <a:buChar char="•"/>
              </a:pPr>
              <a:r>
                <a:rPr lang="en-US" sz="2600">
                  <a:solidFill>
                    <a:srgbClr val="FFFFFF"/>
                  </a:solidFill>
                  <a:latin typeface="Roboto"/>
                  <a:ea typeface="Roboto"/>
                  <a:cs typeface="Roboto"/>
                  <a:sym typeface="Roboto"/>
                </a:rPr>
                <a:t>Compute racism score with AI</a:t>
              </a:r>
            </a:p>
            <a:p>
              <a:pPr marL="561341" lvl="1" indent="-280670" algn="just">
                <a:lnSpc>
                  <a:spcPts val="3640"/>
                </a:lnSpc>
                <a:buFont typeface="Arial"/>
                <a:buChar char="•"/>
              </a:pPr>
              <a:r>
                <a:rPr lang="en-US" sz="2600">
                  <a:solidFill>
                    <a:srgbClr val="FFFFFF"/>
                  </a:solidFill>
                  <a:latin typeface="Roboto"/>
                  <a:ea typeface="Roboto"/>
                  <a:cs typeface="Roboto"/>
                  <a:sym typeface="Roboto"/>
                </a:rPr>
                <a:t>Remove words if low racism score</a:t>
              </a:r>
            </a:p>
            <a:p>
              <a:pPr marL="561341" lvl="1" indent="-280670" algn="just">
                <a:lnSpc>
                  <a:spcPts val="3640"/>
                </a:lnSpc>
                <a:buFont typeface="Arial"/>
                <a:buChar char="•"/>
              </a:pPr>
              <a:r>
                <a:rPr lang="en-US" sz="2600">
                  <a:solidFill>
                    <a:srgbClr val="FFFFFF"/>
                  </a:solidFill>
                  <a:latin typeface="Roboto"/>
                  <a:ea typeface="Roboto"/>
                  <a:cs typeface="Roboto"/>
                  <a:sym typeface="Roboto"/>
                </a:rPr>
                <a:t>Check against a larger corpus if high racism score</a:t>
              </a:r>
            </a:p>
            <a:p>
              <a:pPr marL="561341" lvl="1" indent="-280670" algn="just">
                <a:lnSpc>
                  <a:spcPts val="3640"/>
                </a:lnSpc>
                <a:buFont typeface="Arial"/>
                <a:buChar char="•"/>
              </a:pPr>
              <a:r>
                <a:rPr lang="en-US" sz="2600">
                  <a:solidFill>
                    <a:srgbClr val="FFFFFF"/>
                  </a:solidFill>
                  <a:latin typeface="Roboto"/>
                  <a:ea typeface="Roboto"/>
                  <a:cs typeface="Roboto"/>
                  <a:sym typeface="Roboto"/>
                </a:rPr>
                <a:t>Remove words if considered non-malicious</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Else, update the database</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92C33"/>
        </a:solidFill>
        <a:effectLst/>
      </p:bgPr>
    </p:bg>
    <p:spTree>
      <p:nvGrpSpPr>
        <p:cNvPr id="1" name=""/>
        <p:cNvGrpSpPr/>
        <p:nvPr/>
      </p:nvGrpSpPr>
      <p:grpSpPr>
        <a:xfrm>
          <a:off x="0" y="0"/>
          <a:ext cx="0" cy="0"/>
          <a:chOff x="0" y="0"/>
          <a:chExt cx="0" cy="0"/>
        </a:xfrm>
      </p:grpSpPr>
      <p:grpSp>
        <p:nvGrpSpPr>
          <p:cNvPr id="2" name="Group 2"/>
          <p:cNvGrpSpPr/>
          <p:nvPr/>
        </p:nvGrpSpPr>
        <p:grpSpPr>
          <a:xfrm>
            <a:off x="576481" y="604231"/>
            <a:ext cx="17101747" cy="1354951"/>
            <a:chOff x="0" y="0"/>
            <a:chExt cx="4504164" cy="356860"/>
          </a:xfrm>
        </p:grpSpPr>
        <p:sp>
          <p:nvSpPr>
            <p:cNvPr id="3" name="Freeform 3"/>
            <p:cNvSpPr/>
            <p:nvPr/>
          </p:nvSpPr>
          <p:spPr>
            <a:xfrm>
              <a:off x="0" y="0"/>
              <a:ext cx="4504164" cy="356860"/>
            </a:xfrm>
            <a:custGeom>
              <a:avLst/>
              <a:gdLst/>
              <a:ahLst/>
              <a:cxnLst/>
              <a:rect l="l" t="t" r="r" b="b"/>
              <a:pathLst>
                <a:path w="4504164" h="356860">
                  <a:moveTo>
                    <a:pt x="0" y="0"/>
                  </a:moveTo>
                  <a:lnTo>
                    <a:pt x="4504164" y="0"/>
                  </a:lnTo>
                  <a:lnTo>
                    <a:pt x="4504164" y="356860"/>
                  </a:lnTo>
                  <a:lnTo>
                    <a:pt x="0" y="356860"/>
                  </a:lnTo>
                  <a:close/>
                </a:path>
              </a:pathLst>
            </a:custGeom>
            <a:solidFill>
              <a:srgbClr val="052A48"/>
            </a:solidFill>
          </p:spPr>
          <p:txBody>
            <a:bodyPr/>
            <a:lstStyle/>
            <a:p>
              <a:endParaRPr lang="en-AU"/>
            </a:p>
          </p:txBody>
        </p:sp>
        <p:sp>
          <p:nvSpPr>
            <p:cNvPr id="4" name="TextBox 4"/>
            <p:cNvSpPr txBox="1"/>
            <p:nvPr/>
          </p:nvSpPr>
          <p:spPr>
            <a:xfrm>
              <a:off x="0" y="-47625"/>
              <a:ext cx="4504164" cy="4044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76481" y="1959182"/>
            <a:ext cx="17101747" cy="4018257"/>
            <a:chOff x="0" y="0"/>
            <a:chExt cx="4504164" cy="1058306"/>
          </a:xfrm>
        </p:grpSpPr>
        <p:sp>
          <p:nvSpPr>
            <p:cNvPr id="6" name="Freeform 6"/>
            <p:cNvSpPr/>
            <p:nvPr/>
          </p:nvSpPr>
          <p:spPr>
            <a:xfrm>
              <a:off x="0" y="0"/>
              <a:ext cx="4504164" cy="1058306"/>
            </a:xfrm>
            <a:custGeom>
              <a:avLst/>
              <a:gdLst/>
              <a:ahLst/>
              <a:cxnLst/>
              <a:rect l="l" t="t" r="r" b="b"/>
              <a:pathLst>
                <a:path w="4504164" h="1058306">
                  <a:moveTo>
                    <a:pt x="0" y="0"/>
                  </a:moveTo>
                  <a:lnTo>
                    <a:pt x="4504164" y="0"/>
                  </a:lnTo>
                  <a:lnTo>
                    <a:pt x="4504164" y="1058306"/>
                  </a:lnTo>
                  <a:lnTo>
                    <a:pt x="0" y="1058306"/>
                  </a:lnTo>
                  <a:close/>
                </a:path>
              </a:pathLst>
            </a:custGeom>
            <a:solidFill>
              <a:srgbClr val="000000"/>
            </a:solidFill>
          </p:spPr>
          <p:txBody>
            <a:bodyPr/>
            <a:lstStyle/>
            <a:p>
              <a:endParaRPr lang="en-AU"/>
            </a:p>
          </p:txBody>
        </p:sp>
        <p:sp>
          <p:nvSpPr>
            <p:cNvPr id="7" name="TextBox 7"/>
            <p:cNvSpPr txBox="1"/>
            <p:nvPr/>
          </p:nvSpPr>
          <p:spPr>
            <a:xfrm>
              <a:off x="0" y="-47625"/>
              <a:ext cx="4504164" cy="1105931"/>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76481" y="5895698"/>
            <a:ext cx="17101747" cy="3777078"/>
            <a:chOff x="0" y="0"/>
            <a:chExt cx="4504164" cy="994786"/>
          </a:xfrm>
        </p:grpSpPr>
        <p:sp>
          <p:nvSpPr>
            <p:cNvPr id="9" name="Freeform 9"/>
            <p:cNvSpPr/>
            <p:nvPr/>
          </p:nvSpPr>
          <p:spPr>
            <a:xfrm>
              <a:off x="0" y="0"/>
              <a:ext cx="4504164" cy="994786"/>
            </a:xfrm>
            <a:custGeom>
              <a:avLst/>
              <a:gdLst/>
              <a:ahLst/>
              <a:cxnLst/>
              <a:rect l="l" t="t" r="r" b="b"/>
              <a:pathLst>
                <a:path w="4504164" h="994786">
                  <a:moveTo>
                    <a:pt x="0" y="0"/>
                  </a:moveTo>
                  <a:lnTo>
                    <a:pt x="4504164" y="0"/>
                  </a:lnTo>
                  <a:lnTo>
                    <a:pt x="4504164" y="994786"/>
                  </a:lnTo>
                  <a:lnTo>
                    <a:pt x="0" y="994786"/>
                  </a:lnTo>
                  <a:close/>
                </a:path>
              </a:pathLst>
            </a:custGeom>
            <a:solidFill>
              <a:srgbClr val="052A48"/>
            </a:solidFill>
          </p:spPr>
          <p:txBody>
            <a:bodyPr/>
            <a:lstStyle/>
            <a:p>
              <a:endParaRPr lang="en-AU"/>
            </a:p>
          </p:txBody>
        </p:sp>
        <p:sp>
          <p:nvSpPr>
            <p:cNvPr id="10" name="TextBox 10"/>
            <p:cNvSpPr txBox="1"/>
            <p:nvPr/>
          </p:nvSpPr>
          <p:spPr>
            <a:xfrm>
              <a:off x="0" y="-47625"/>
              <a:ext cx="4504164" cy="1042411"/>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019383" y="688934"/>
            <a:ext cx="7466119" cy="1061721"/>
          </a:xfrm>
          <a:prstGeom prst="rect">
            <a:avLst/>
          </a:prstGeom>
        </p:spPr>
        <p:txBody>
          <a:bodyPr lIns="0" tIns="0" rIns="0" bIns="0" rtlCol="0" anchor="t">
            <a:spAutoFit/>
          </a:bodyPr>
          <a:lstStyle/>
          <a:p>
            <a:pPr algn="l">
              <a:lnSpc>
                <a:spcPts val="8679"/>
              </a:lnSpc>
              <a:spcBef>
                <a:spcPct val="0"/>
              </a:spcBef>
            </a:pPr>
            <a:r>
              <a:rPr lang="en-US" sz="6199" b="1">
                <a:solidFill>
                  <a:srgbClr val="FFFFFF"/>
                </a:solidFill>
                <a:latin typeface="Roboto Bold"/>
                <a:ea typeface="Roboto Bold"/>
                <a:cs typeface="Roboto Bold"/>
                <a:sym typeface="Roboto Bold"/>
              </a:rPr>
              <a:t>Chong Yan Xin</a:t>
            </a:r>
          </a:p>
        </p:txBody>
      </p:sp>
      <p:sp>
        <p:nvSpPr>
          <p:cNvPr id="12" name="TextBox 12"/>
          <p:cNvSpPr txBox="1"/>
          <p:nvPr/>
        </p:nvSpPr>
        <p:spPr>
          <a:xfrm>
            <a:off x="5444481" y="2296106"/>
            <a:ext cx="4290845" cy="2500723"/>
          </a:xfrm>
          <a:prstGeom prst="rect">
            <a:avLst/>
          </a:prstGeom>
        </p:spPr>
        <p:txBody>
          <a:bodyPr lIns="0" tIns="0" rIns="0" bIns="0" rtlCol="0" anchor="t">
            <a:spAutoFit/>
          </a:bodyPr>
          <a:lstStyle/>
          <a:p>
            <a:pPr algn="r">
              <a:lnSpc>
                <a:spcPts val="5016"/>
              </a:lnSpc>
            </a:pPr>
            <a:r>
              <a:rPr lang="en-US" sz="3215" b="1">
                <a:solidFill>
                  <a:srgbClr val="FFFFFF"/>
                </a:solidFill>
                <a:latin typeface="Roboto Bold"/>
                <a:ea typeface="Roboto Bold"/>
                <a:cs typeface="Roboto Bold"/>
                <a:sym typeface="Roboto Bold"/>
              </a:rPr>
              <a:t>Occupation:</a:t>
            </a:r>
          </a:p>
          <a:p>
            <a:pPr algn="r">
              <a:lnSpc>
                <a:spcPts val="5016"/>
              </a:lnSpc>
            </a:pPr>
            <a:r>
              <a:rPr lang="en-US" sz="3215" b="1">
                <a:solidFill>
                  <a:srgbClr val="FFFFFF"/>
                </a:solidFill>
                <a:latin typeface="Roboto Bold"/>
                <a:ea typeface="Roboto Bold"/>
                <a:cs typeface="Roboto Bold"/>
                <a:sym typeface="Roboto Bold"/>
              </a:rPr>
              <a:t>Age:</a:t>
            </a:r>
          </a:p>
          <a:p>
            <a:pPr algn="r">
              <a:lnSpc>
                <a:spcPts val="5016"/>
              </a:lnSpc>
            </a:pPr>
            <a:r>
              <a:rPr lang="en-US" sz="3215" b="1">
                <a:solidFill>
                  <a:srgbClr val="FFFFFF"/>
                </a:solidFill>
                <a:latin typeface="Roboto Bold"/>
                <a:ea typeface="Roboto Bold"/>
                <a:cs typeface="Roboto Bold"/>
                <a:sym typeface="Roboto Bold"/>
              </a:rPr>
              <a:t>Characteristics</a:t>
            </a:r>
          </a:p>
          <a:p>
            <a:pPr algn="r">
              <a:lnSpc>
                <a:spcPts val="5016"/>
              </a:lnSpc>
            </a:pPr>
            <a:r>
              <a:rPr lang="en-US" sz="3215" b="1">
                <a:solidFill>
                  <a:srgbClr val="FFFFFF"/>
                </a:solidFill>
                <a:latin typeface="Roboto Bold"/>
                <a:ea typeface="Roboto Bold"/>
                <a:cs typeface="Roboto Bold"/>
                <a:sym typeface="Roboto Bold"/>
              </a:rPr>
              <a:t>Background:</a:t>
            </a:r>
          </a:p>
        </p:txBody>
      </p:sp>
      <p:sp>
        <p:nvSpPr>
          <p:cNvPr id="13" name="TextBox 13"/>
          <p:cNvSpPr txBox="1"/>
          <p:nvPr/>
        </p:nvSpPr>
        <p:spPr>
          <a:xfrm>
            <a:off x="10073978" y="2296106"/>
            <a:ext cx="7604250" cy="3129589"/>
          </a:xfrm>
          <a:prstGeom prst="rect">
            <a:avLst/>
          </a:prstGeom>
        </p:spPr>
        <p:txBody>
          <a:bodyPr lIns="0" tIns="0" rIns="0" bIns="0" rtlCol="0" anchor="t">
            <a:spAutoFit/>
          </a:bodyPr>
          <a:lstStyle/>
          <a:p>
            <a:pPr algn="just">
              <a:lnSpc>
                <a:spcPts val="5016"/>
              </a:lnSpc>
            </a:pPr>
            <a:r>
              <a:rPr lang="en-US" sz="3215">
                <a:solidFill>
                  <a:srgbClr val="FFFFFF"/>
                </a:solidFill>
                <a:latin typeface="Roboto"/>
                <a:ea typeface="Roboto"/>
                <a:cs typeface="Roboto"/>
                <a:sym typeface="Roboto"/>
              </a:rPr>
              <a:t>Monash University Exchange Student</a:t>
            </a:r>
          </a:p>
          <a:p>
            <a:pPr algn="just">
              <a:lnSpc>
                <a:spcPts val="5016"/>
              </a:lnSpc>
            </a:pPr>
            <a:r>
              <a:rPr lang="en-US" sz="3215">
                <a:solidFill>
                  <a:srgbClr val="FFFFFF"/>
                </a:solidFill>
                <a:latin typeface="Roboto"/>
                <a:ea typeface="Roboto"/>
                <a:cs typeface="Roboto"/>
                <a:sym typeface="Roboto"/>
              </a:rPr>
              <a:t>18</a:t>
            </a:r>
          </a:p>
          <a:p>
            <a:pPr algn="just">
              <a:lnSpc>
                <a:spcPts val="5016"/>
              </a:lnSpc>
            </a:pPr>
            <a:r>
              <a:rPr lang="en-US" sz="3215">
                <a:solidFill>
                  <a:srgbClr val="FFFFFF"/>
                </a:solidFill>
                <a:latin typeface="Roboto"/>
                <a:ea typeface="Roboto"/>
                <a:cs typeface="Roboto"/>
                <a:sym typeface="Roboto"/>
              </a:rPr>
              <a:t>No English, Does not support racism. </a:t>
            </a:r>
          </a:p>
          <a:p>
            <a:pPr algn="just">
              <a:lnSpc>
                <a:spcPts val="5016"/>
              </a:lnSpc>
            </a:pPr>
            <a:r>
              <a:rPr lang="en-US" sz="3215">
                <a:solidFill>
                  <a:srgbClr val="FFFFFF"/>
                </a:solidFill>
                <a:latin typeface="Roboto"/>
                <a:ea typeface="Roboto"/>
                <a:cs typeface="Roboto"/>
                <a:sym typeface="Roboto"/>
              </a:rPr>
              <a:t>Uses Reddit as a source of information</a:t>
            </a:r>
          </a:p>
          <a:p>
            <a:pPr algn="just">
              <a:lnSpc>
                <a:spcPts val="5016"/>
              </a:lnSpc>
            </a:pPr>
            <a:r>
              <a:rPr lang="en-US" sz="3215">
                <a:solidFill>
                  <a:srgbClr val="FFFFFF"/>
                </a:solidFill>
                <a:latin typeface="Roboto"/>
                <a:ea typeface="Roboto"/>
                <a:cs typeface="Roboto"/>
                <a:sym typeface="Roboto"/>
              </a:rPr>
              <a:t>Has never visited Australia before</a:t>
            </a:r>
          </a:p>
        </p:txBody>
      </p:sp>
      <p:sp>
        <p:nvSpPr>
          <p:cNvPr id="14" name="TextBox 14"/>
          <p:cNvSpPr txBox="1"/>
          <p:nvPr/>
        </p:nvSpPr>
        <p:spPr>
          <a:xfrm>
            <a:off x="576481" y="6057900"/>
            <a:ext cx="13815120" cy="3200400"/>
          </a:xfrm>
          <a:prstGeom prst="rect">
            <a:avLst/>
          </a:prstGeom>
        </p:spPr>
        <p:txBody>
          <a:bodyPr lIns="0" tIns="0" rIns="0" bIns="0" rtlCol="0" anchor="t">
            <a:spAutoFit/>
          </a:bodyPr>
          <a:lstStyle/>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Browse Reddit for information and news in Australia</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Worried about her personal safety because of the racist comments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Wants to reply in English and decides to generate the reply using AI Chatbots</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Do not want racist contents in her reply</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Uses the </a:t>
            </a:r>
            <a:r>
              <a:rPr lang="en-US" sz="2800" b="1" dirty="0" err="1">
                <a:solidFill>
                  <a:srgbClr val="FFFFFF"/>
                </a:solidFill>
                <a:latin typeface="Roboto Bold"/>
                <a:ea typeface="Roboto Bold"/>
                <a:cs typeface="Roboto Bold"/>
                <a:sym typeface="Roboto Bold"/>
              </a:rPr>
              <a:t>GhostWire</a:t>
            </a:r>
            <a:r>
              <a:rPr lang="en-US" sz="2800" b="1" dirty="0">
                <a:solidFill>
                  <a:srgbClr val="FFFFFF"/>
                </a:solidFill>
                <a:latin typeface="Roboto Bold"/>
                <a:ea typeface="Roboto Bold"/>
                <a:cs typeface="Roboto Bold"/>
                <a:sym typeface="Roboto Bold"/>
              </a:rPr>
              <a:t> extension</a:t>
            </a:r>
          </a:p>
          <a:p>
            <a:pPr marL="647700" lvl="1" indent="-323850" algn="l">
              <a:lnSpc>
                <a:spcPts val="4200"/>
              </a:lnSpc>
              <a:buFont typeface="Arial"/>
              <a:buChar char="•"/>
            </a:pPr>
            <a:r>
              <a:rPr lang="en-US" sz="2800" b="1" dirty="0">
                <a:solidFill>
                  <a:srgbClr val="FFFFFF"/>
                </a:solidFill>
                <a:latin typeface="Roboto Bold"/>
                <a:ea typeface="Roboto Bold"/>
                <a:cs typeface="Roboto Bold"/>
                <a:sym typeface="Roboto Bold"/>
              </a:rPr>
              <a:t>Gets notified when generated contents contains racism</a:t>
            </a:r>
          </a:p>
        </p:txBody>
      </p:sp>
      <p:sp>
        <p:nvSpPr>
          <p:cNvPr id="15" name="Freeform 15"/>
          <p:cNvSpPr/>
          <p:nvPr/>
        </p:nvSpPr>
        <p:spPr>
          <a:xfrm>
            <a:off x="2005023" y="2160448"/>
            <a:ext cx="2387305" cy="3740791"/>
          </a:xfrm>
          <a:custGeom>
            <a:avLst/>
            <a:gdLst/>
            <a:ahLst/>
            <a:cxnLst/>
            <a:rect l="l" t="t" r="r" b="b"/>
            <a:pathLst>
              <a:path w="2387305" h="3740791">
                <a:moveTo>
                  <a:pt x="0" y="0"/>
                </a:moveTo>
                <a:lnTo>
                  <a:pt x="2387305" y="0"/>
                </a:lnTo>
                <a:lnTo>
                  <a:pt x="2387305" y="3740791"/>
                </a:lnTo>
                <a:lnTo>
                  <a:pt x="0" y="37407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1019803" y="1152488"/>
            <a:ext cx="16248394" cy="7982024"/>
          </a:xfrm>
          <a:custGeom>
            <a:avLst/>
            <a:gdLst/>
            <a:ahLst/>
            <a:cxnLst/>
            <a:rect l="l" t="t" r="r" b="b"/>
            <a:pathLst>
              <a:path w="16248394" h="7982024">
                <a:moveTo>
                  <a:pt x="0" y="0"/>
                </a:moveTo>
                <a:lnTo>
                  <a:pt x="16248394" y="0"/>
                </a:lnTo>
                <a:lnTo>
                  <a:pt x="16248394" y="7982024"/>
                </a:lnTo>
                <a:lnTo>
                  <a:pt x="0" y="7982024"/>
                </a:lnTo>
                <a:lnTo>
                  <a:pt x="0" y="0"/>
                </a:lnTo>
                <a:close/>
              </a:path>
            </a:pathLst>
          </a:custGeom>
          <a:blipFill>
            <a:blip r:embed="rId3"/>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grpSp>
        <p:nvGrpSpPr>
          <p:cNvPr id="2" name="Group 2"/>
          <p:cNvGrpSpPr/>
          <p:nvPr/>
        </p:nvGrpSpPr>
        <p:grpSpPr>
          <a:xfrm>
            <a:off x="562352" y="401704"/>
            <a:ext cx="6796048" cy="8755390"/>
            <a:chOff x="0" y="0"/>
            <a:chExt cx="9061398" cy="11673854"/>
          </a:xfrm>
        </p:grpSpPr>
        <p:sp>
          <p:nvSpPr>
            <p:cNvPr id="3" name="Freeform 3"/>
            <p:cNvSpPr/>
            <p:nvPr/>
          </p:nvSpPr>
          <p:spPr>
            <a:xfrm>
              <a:off x="0" y="990992"/>
              <a:ext cx="9061398" cy="7341916"/>
            </a:xfrm>
            <a:custGeom>
              <a:avLst/>
              <a:gdLst/>
              <a:ahLst/>
              <a:cxnLst/>
              <a:rect l="l" t="t" r="r" b="b"/>
              <a:pathLst>
                <a:path w="9061398" h="7341916">
                  <a:moveTo>
                    <a:pt x="0" y="0"/>
                  </a:moveTo>
                  <a:lnTo>
                    <a:pt x="9061398" y="0"/>
                  </a:lnTo>
                  <a:lnTo>
                    <a:pt x="9061398" y="7341915"/>
                  </a:lnTo>
                  <a:lnTo>
                    <a:pt x="0" y="7341915"/>
                  </a:lnTo>
                  <a:lnTo>
                    <a:pt x="0" y="0"/>
                  </a:lnTo>
                  <a:close/>
                </a:path>
              </a:pathLst>
            </a:custGeom>
            <a:blipFill>
              <a:blip r:embed="rId3"/>
              <a:stretch>
                <a:fillRect/>
              </a:stretch>
            </a:blipFill>
          </p:spPr>
          <p:txBody>
            <a:bodyPr/>
            <a:lstStyle/>
            <a:p>
              <a:endParaRPr lang="en-AU"/>
            </a:p>
          </p:txBody>
        </p:sp>
        <p:sp>
          <p:nvSpPr>
            <p:cNvPr id="4" name="TextBox 4"/>
            <p:cNvSpPr txBox="1"/>
            <p:nvPr/>
          </p:nvSpPr>
          <p:spPr>
            <a:xfrm>
              <a:off x="0" y="-28575"/>
              <a:ext cx="7319089" cy="638174"/>
            </a:xfrm>
            <a:prstGeom prst="rect">
              <a:avLst/>
            </a:prstGeom>
          </p:spPr>
          <p:txBody>
            <a:bodyPr lIns="0" tIns="0" rIns="0" bIns="0" rtlCol="0" anchor="t">
              <a:spAutoFit/>
            </a:bodyPr>
            <a:lstStyle/>
            <a:p>
              <a:pPr marL="0" lvl="0" indent="0" algn="l">
                <a:lnSpc>
                  <a:spcPts val="3900"/>
                </a:lnSpc>
              </a:pPr>
              <a:r>
                <a:rPr lang="en-US" sz="3000">
                  <a:solidFill>
                    <a:srgbClr val="FFFFFF"/>
                  </a:solidFill>
                  <a:latin typeface="JetBrains Mono"/>
                  <a:ea typeface="JetBrains Mono"/>
                  <a:cs typeface="JetBrains Mono"/>
                  <a:sym typeface="JetBrains Mono"/>
                </a:rPr>
                <a:t>Response flagging</a:t>
              </a:r>
            </a:p>
          </p:txBody>
        </p:sp>
        <p:sp>
          <p:nvSpPr>
            <p:cNvPr id="5" name="TextBox 5"/>
            <p:cNvSpPr txBox="1"/>
            <p:nvPr/>
          </p:nvSpPr>
          <p:spPr>
            <a:xfrm>
              <a:off x="0" y="8656757"/>
              <a:ext cx="9061398" cy="3017097"/>
            </a:xfrm>
            <a:prstGeom prst="rect">
              <a:avLst/>
            </a:prstGeom>
          </p:spPr>
          <p:txBody>
            <a:bodyPr lIns="0" tIns="0" rIns="0" bIns="0" rtlCol="0" anchor="t">
              <a:spAutoFit/>
            </a:bodyPr>
            <a:lstStyle/>
            <a:p>
              <a:pPr marL="561341" lvl="1" indent="-280670" algn="just">
                <a:lnSpc>
                  <a:spcPts val="3640"/>
                </a:lnSpc>
                <a:buFont typeface="Arial"/>
                <a:buChar char="•"/>
              </a:pPr>
              <a:r>
                <a:rPr lang="en-US" sz="2600">
                  <a:solidFill>
                    <a:srgbClr val="FFFFFF"/>
                  </a:solidFill>
                  <a:latin typeface="Roboto"/>
                  <a:ea typeface="Roboto"/>
                  <a:cs typeface="Roboto"/>
                  <a:sym typeface="Roboto"/>
                </a:rPr>
                <a:t>Ask users to select racist response</a:t>
              </a:r>
            </a:p>
            <a:p>
              <a:pPr marL="561341" lvl="1" indent="-280670" algn="just">
                <a:lnSpc>
                  <a:spcPts val="3640"/>
                </a:lnSpc>
                <a:buFont typeface="Arial"/>
                <a:buChar char="•"/>
              </a:pPr>
              <a:r>
                <a:rPr lang="en-US" sz="2600">
                  <a:solidFill>
                    <a:srgbClr val="FFFFFF"/>
                  </a:solidFill>
                  <a:latin typeface="Roboto"/>
                  <a:ea typeface="Roboto"/>
                  <a:cs typeface="Roboto"/>
                  <a:sym typeface="Roboto"/>
                </a:rPr>
                <a:t>Store flagged response into database</a:t>
              </a:r>
            </a:p>
            <a:p>
              <a:pPr marL="561341" lvl="1" indent="-280670" algn="just">
                <a:lnSpc>
                  <a:spcPts val="3640"/>
                </a:lnSpc>
                <a:buFont typeface="Arial"/>
                <a:buChar char="•"/>
              </a:pPr>
              <a:r>
                <a:rPr lang="en-US" sz="2600">
                  <a:solidFill>
                    <a:srgbClr val="FFFFFF"/>
                  </a:solidFill>
                  <a:latin typeface="Roboto"/>
                  <a:ea typeface="Roboto"/>
                  <a:cs typeface="Roboto"/>
                  <a:sym typeface="Roboto"/>
                </a:rPr>
                <a:t>Send case number to user for progress checking</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Post flagged response to the forum</a:t>
              </a:r>
            </a:p>
          </p:txBody>
        </p:sp>
      </p:grpSp>
      <p:grpSp>
        <p:nvGrpSpPr>
          <p:cNvPr id="6" name="Group 6"/>
          <p:cNvGrpSpPr/>
          <p:nvPr/>
        </p:nvGrpSpPr>
        <p:grpSpPr>
          <a:xfrm>
            <a:off x="7606408" y="401704"/>
            <a:ext cx="10071365" cy="7235536"/>
            <a:chOff x="0" y="0"/>
            <a:chExt cx="13428487" cy="9647381"/>
          </a:xfrm>
        </p:grpSpPr>
        <p:sp>
          <p:nvSpPr>
            <p:cNvPr id="7" name="Freeform 7"/>
            <p:cNvSpPr/>
            <p:nvPr/>
          </p:nvSpPr>
          <p:spPr>
            <a:xfrm>
              <a:off x="0" y="990992"/>
              <a:ext cx="13428487" cy="5315443"/>
            </a:xfrm>
            <a:custGeom>
              <a:avLst/>
              <a:gdLst/>
              <a:ahLst/>
              <a:cxnLst/>
              <a:rect l="l" t="t" r="r" b="b"/>
              <a:pathLst>
                <a:path w="13428487" h="5315443">
                  <a:moveTo>
                    <a:pt x="0" y="0"/>
                  </a:moveTo>
                  <a:lnTo>
                    <a:pt x="13428487" y="0"/>
                  </a:lnTo>
                  <a:lnTo>
                    <a:pt x="13428487" y="5315442"/>
                  </a:lnTo>
                  <a:lnTo>
                    <a:pt x="0" y="5315442"/>
                  </a:lnTo>
                  <a:lnTo>
                    <a:pt x="0" y="0"/>
                  </a:lnTo>
                  <a:close/>
                </a:path>
              </a:pathLst>
            </a:custGeom>
            <a:blipFill>
              <a:blip r:embed="rId4"/>
              <a:stretch>
                <a:fillRect/>
              </a:stretch>
            </a:blipFill>
          </p:spPr>
          <p:txBody>
            <a:bodyPr/>
            <a:lstStyle/>
            <a:p>
              <a:endParaRPr lang="en-AU"/>
            </a:p>
          </p:txBody>
        </p:sp>
        <p:sp>
          <p:nvSpPr>
            <p:cNvPr id="8" name="TextBox 8"/>
            <p:cNvSpPr txBox="1"/>
            <p:nvPr/>
          </p:nvSpPr>
          <p:spPr>
            <a:xfrm>
              <a:off x="0" y="-28575"/>
              <a:ext cx="7319089" cy="638174"/>
            </a:xfrm>
            <a:prstGeom prst="rect">
              <a:avLst/>
            </a:prstGeom>
          </p:spPr>
          <p:txBody>
            <a:bodyPr lIns="0" tIns="0" rIns="0" bIns="0" rtlCol="0" anchor="t">
              <a:spAutoFit/>
            </a:bodyPr>
            <a:lstStyle/>
            <a:p>
              <a:pPr marL="0" lvl="0" indent="0" algn="l">
                <a:lnSpc>
                  <a:spcPts val="3900"/>
                </a:lnSpc>
              </a:pPr>
              <a:r>
                <a:rPr lang="en-US" sz="3000">
                  <a:solidFill>
                    <a:srgbClr val="FFFFFF"/>
                  </a:solidFill>
                  <a:latin typeface="JetBrains Mono"/>
                  <a:ea typeface="JetBrains Mono"/>
                  <a:cs typeface="JetBrains Mono"/>
                  <a:sym typeface="JetBrains Mono"/>
                </a:rPr>
                <a:t>Flag verification</a:t>
              </a:r>
            </a:p>
          </p:txBody>
        </p:sp>
        <p:sp>
          <p:nvSpPr>
            <p:cNvPr id="9" name="TextBox 9"/>
            <p:cNvSpPr txBox="1"/>
            <p:nvPr/>
          </p:nvSpPr>
          <p:spPr>
            <a:xfrm>
              <a:off x="872678" y="6630284"/>
              <a:ext cx="11683130" cy="3017097"/>
            </a:xfrm>
            <a:prstGeom prst="rect">
              <a:avLst/>
            </a:prstGeom>
          </p:spPr>
          <p:txBody>
            <a:bodyPr lIns="0" tIns="0" rIns="0" bIns="0" rtlCol="0" anchor="t">
              <a:spAutoFit/>
            </a:bodyPr>
            <a:lstStyle/>
            <a:p>
              <a:pPr marL="561341" lvl="1" indent="-280670" algn="just">
                <a:lnSpc>
                  <a:spcPts val="3640"/>
                </a:lnSpc>
                <a:buFont typeface="Arial"/>
                <a:buChar char="•"/>
              </a:pPr>
              <a:r>
                <a:rPr lang="en-US" sz="2600">
                  <a:solidFill>
                    <a:srgbClr val="FFFFFF"/>
                  </a:solidFill>
                  <a:latin typeface="Roboto"/>
                  <a:ea typeface="Roboto"/>
                  <a:cs typeface="Roboto"/>
                  <a:sym typeface="Roboto"/>
                </a:rPr>
                <a:t>Collect the top 50 reports on the forum</a:t>
              </a:r>
            </a:p>
            <a:p>
              <a:pPr marL="561341" lvl="1" indent="-280670" algn="just">
                <a:lnSpc>
                  <a:spcPts val="3640"/>
                </a:lnSpc>
                <a:buFont typeface="Arial"/>
                <a:buChar char="•"/>
              </a:pPr>
              <a:r>
                <a:rPr lang="en-US" sz="2600">
                  <a:solidFill>
                    <a:srgbClr val="FFFFFF"/>
                  </a:solidFill>
                  <a:latin typeface="Roboto"/>
                  <a:ea typeface="Roboto"/>
                  <a:cs typeface="Roboto"/>
                  <a:sym typeface="Roboto"/>
                </a:rPr>
                <a:t>Sort according to the number of upvotes</a:t>
              </a:r>
            </a:p>
            <a:p>
              <a:pPr marL="561341" lvl="1" indent="-280670" algn="just">
                <a:lnSpc>
                  <a:spcPts val="3640"/>
                </a:lnSpc>
                <a:buFont typeface="Arial"/>
                <a:buChar char="•"/>
              </a:pPr>
              <a:r>
                <a:rPr lang="en-US" sz="2600">
                  <a:solidFill>
                    <a:srgbClr val="FFFFFF"/>
                  </a:solidFill>
                  <a:latin typeface="Roboto"/>
                  <a:ea typeface="Roboto"/>
                  <a:cs typeface="Roboto"/>
                  <a:sym typeface="Roboto"/>
                </a:rPr>
                <a:t>Add the responses to a collection</a:t>
              </a:r>
            </a:p>
            <a:p>
              <a:pPr marL="561341" lvl="1" indent="-280670" algn="just">
                <a:lnSpc>
                  <a:spcPts val="3640"/>
                </a:lnSpc>
                <a:spcBef>
                  <a:spcPct val="0"/>
                </a:spcBef>
                <a:buFont typeface="Arial"/>
                <a:buChar char="•"/>
              </a:pPr>
              <a:r>
                <a:rPr lang="en-US" sz="2600">
                  <a:solidFill>
                    <a:srgbClr val="FFFFFF"/>
                  </a:solidFill>
                  <a:latin typeface="Roboto"/>
                  <a:ea typeface="Roboto"/>
                  <a:cs typeface="Roboto"/>
                  <a:sym typeface="Roboto"/>
                </a:rPr>
                <a:t>Send the collection to the developer for reviewing and updating filter</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AU"/>
          </a:p>
        </p:txBody>
      </p:sp>
      <p:sp>
        <p:nvSpPr>
          <p:cNvPr id="5" name="TextBox 5"/>
          <p:cNvSpPr txBox="1"/>
          <p:nvPr/>
        </p:nvSpPr>
        <p:spPr>
          <a:xfrm>
            <a:off x="399869" y="493220"/>
            <a:ext cx="8158852" cy="2035791"/>
          </a:xfrm>
          <a:prstGeom prst="rect">
            <a:avLst/>
          </a:prstGeom>
        </p:spPr>
        <p:txBody>
          <a:bodyPr lIns="0" tIns="0" rIns="0" bIns="0" rtlCol="0" anchor="t">
            <a:spAutoFit/>
          </a:bodyPr>
          <a:lstStyle/>
          <a:p>
            <a:pPr marL="0" lvl="0" indent="0" algn="l">
              <a:lnSpc>
                <a:spcPts val="8121"/>
              </a:lnSpc>
            </a:pPr>
            <a:r>
              <a:rPr lang="en-US" sz="6247">
                <a:solidFill>
                  <a:srgbClr val="FFFFFF"/>
                </a:solidFill>
                <a:latin typeface="JetBrains Mono"/>
                <a:ea typeface="JetBrains Mono"/>
                <a:cs typeface="JetBrains Mono"/>
                <a:sym typeface="JetBrains Mono"/>
              </a:rPr>
              <a:t>Link to prototype demonstration</a:t>
            </a:r>
          </a:p>
        </p:txBody>
      </p:sp>
      <p:sp>
        <p:nvSpPr>
          <p:cNvPr id="6" name="TextBox 6"/>
          <p:cNvSpPr txBox="1"/>
          <p:nvPr/>
        </p:nvSpPr>
        <p:spPr>
          <a:xfrm>
            <a:off x="10006059" y="7800538"/>
            <a:ext cx="7970285" cy="2024913"/>
          </a:xfrm>
          <a:prstGeom prst="rect">
            <a:avLst/>
          </a:prstGeom>
        </p:spPr>
        <p:txBody>
          <a:bodyPr lIns="0" tIns="0" rIns="0" bIns="0" rtlCol="0" anchor="t">
            <a:spAutoFit/>
          </a:bodyPr>
          <a:lstStyle/>
          <a:p>
            <a:pPr algn="l">
              <a:lnSpc>
                <a:spcPts val="3249"/>
              </a:lnSpc>
            </a:pPr>
            <a:r>
              <a:rPr lang="en-US" sz="2499" dirty="0">
                <a:solidFill>
                  <a:srgbClr val="FFFFFF"/>
                </a:solidFill>
                <a:latin typeface="JetBrains Mono"/>
                <a:ea typeface="JetBrains Mono"/>
                <a:cs typeface="JetBrains Mono"/>
                <a:sym typeface="JetBrains Mono"/>
              </a:rPr>
              <a:t>Figma: </a:t>
            </a:r>
          </a:p>
          <a:p>
            <a:pPr marL="0" lvl="0" indent="0" algn="l">
              <a:lnSpc>
                <a:spcPts val="3249"/>
              </a:lnSpc>
            </a:pPr>
            <a:r>
              <a:rPr lang="en-US" sz="2499" dirty="0">
                <a:solidFill>
                  <a:srgbClr val="FFFFFF"/>
                </a:solidFill>
                <a:latin typeface="JetBrains Mono"/>
                <a:ea typeface="JetBrains Mono"/>
                <a:cs typeface="JetBrains Mono"/>
                <a:sym typeface="JetBrains Mono"/>
                <a:hlinkClick r:id="rId4"/>
              </a:rPr>
              <a:t>https://www.figma.com/design/ddvKhqUKOA0blT7MjYFZkQ/1055-prototype?node-id=24-1242&amp;t=5Wu0r5I8ygojxkv6-1</a:t>
            </a:r>
            <a:endParaRPr lang="en-US" sz="2499" dirty="0">
              <a:solidFill>
                <a:srgbClr val="FFFFFF"/>
              </a:solidFill>
              <a:latin typeface="JetBrains Mono"/>
              <a:ea typeface="JetBrains Mono"/>
              <a:cs typeface="JetBrains Mono"/>
              <a:sym typeface="JetBrains Mono"/>
            </a:endParaRPr>
          </a:p>
          <a:p>
            <a:pPr marL="0" lvl="0" indent="0" algn="l">
              <a:lnSpc>
                <a:spcPts val="3249"/>
              </a:lnSpc>
            </a:pPr>
            <a:endParaRPr lang="en-US" sz="2499" dirty="0">
              <a:solidFill>
                <a:srgbClr val="FFFFFF"/>
              </a:solidFill>
              <a:latin typeface="JetBrains Mono"/>
              <a:ea typeface="JetBrains Mono"/>
              <a:cs typeface="JetBrains Mono"/>
              <a:sym typeface="JetBrains Mono"/>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AU"/>
          </a:p>
        </p:txBody>
      </p:sp>
      <p:sp>
        <p:nvSpPr>
          <p:cNvPr id="5" name="TextBox 5"/>
          <p:cNvSpPr txBox="1"/>
          <p:nvPr/>
        </p:nvSpPr>
        <p:spPr>
          <a:xfrm>
            <a:off x="12143550" y="962025"/>
            <a:ext cx="5682625" cy="1092152"/>
          </a:xfrm>
          <a:prstGeom prst="rect">
            <a:avLst/>
          </a:prstGeom>
        </p:spPr>
        <p:txBody>
          <a:bodyPr lIns="0" tIns="0" rIns="0" bIns="0" rtlCol="0" anchor="t">
            <a:spAutoFit/>
          </a:bodyPr>
          <a:lstStyle/>
          <a:p>
            <a:pPr marL="0" lvl="0" indent="0" algn="l">
              <a:lnSpc>
                <a:spcPts val="8814"/>
              </a:lnSpc>
            </a:pPr>
            <a:r>
              <a:rPr lang="en-US" sz="6780">
                <a:solidFill>
                  <a:srgbClr val="FFFFFF"/>
                </a:solidFill>
                <a:latin typeface="JetBrains Mono"/>
                <a:ea typeface="JetBrains Mono"/>
                <a:cs typeface="JetBrains Mono"/>
                <a:sym typeface="JetBrains Mono"/>
              </a:rPr>
              <a:t>Conclusion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59" b="-9259"/>
            </a:stretch>
          </a:blipFill>
        </p:spPr>
        <p:txBody>
          <a:bodyPr/>
          <a:lstStyle/>
          <a:p>
            <a:endParaRPr lang="en-AU"/>
          </a:p>
        </p:txBody>
      </p:sp>
      <p:sp>
        <p:nvSpPr>
          <p:cNvPr id="3" name="AutoShape 3"/>
          <p:cNvSpPr/>
          <p:nvPr/>
        </p:nvSpPr>
        <p:spPr>
          <a:xfrm flipH="1">
            <a:off x="1268347" y="196899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AutoShape 4"/>
          <p:cNvSpPr/>
          <p:nvPr/>
        </p:nvSpPr>
        <p:spPr>
          <a:xfrm flipH="1">
            <a:off x="1268347" y="355878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5" name="AutoShape 5"/>
          <p:cNvSpPr/>
          <p:nvPr/>
        </p:nvSpPr>
        <p:spPr>
          <a:xfrm flipH="1">
            <a:off x="1268347" y="514857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6" name="AutoShape 6"/>
          <p:cNvSpPr/>
          <p:nvPr/>
        </p:nvSpPr>
        <p:spPr>
          <a:xfrm flipH="1">
            <a:off x="1268347" y="8318630"/>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7" name="Freeform 7"/>
          <p:cNvSpPr/>
          <p:nvPr/>
        </p:nvSpPr>
        <p:spPr>
          <a:xfrm>
            <a:off x="742950" y="7116825"/>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
        <p:nvSpPr>
          <p:cNvPr id="8" name="TextBox 8"/>
          <p:cNvSpPr txBox="1"/>
          <p:nvPr/>
        </p:nvSpPr>
        <p:spPr>
          <a:xfrm>
            <a:off x="9984318" y="630992"/>
            <a:ext cx="7661955" cy="1558290"/>
          </a:xfrm>
          <a:prstGeom prst="rect">
            <a:avLst/>
          </a:prstGeom>
        </p:spPr>
        <p:txBody>
          <a:bodyPr lIns="0" tIns="0" rIns="0" bIns="0" rtlCol="0" anchor="t">
            <a:spAutoFit/>
          </a:bodyPr>
          <a:lstStyle/>
          <a:p>
            <a:pPr marL="0" lvl="0" indent="0" algn="r">
              <a:lnSpc>
                <a:spcPts val="6240"/>
              </a:lnSpc>
            </a:pPr>
            <a:r>
              <a:rPr lang="en-US" sz="4800">
                <a:solidFill>
                  <a:srgbClr val="FFFFFF"/>
                </a:solidFill>
                <a:latin typeface="JetBrains Mono"/>
                <a:ea typeface="JetBrains Mono"/>
                <a:cs typeface="JetBrains Mono"/>
                <a:sym typeface="JetBrains Mono"/>
              </a:rPr>
              <a:t>Significance of proposed solution </a:t>
            </a:r>
          </a:p>
        </p:txBody>
      </p:sp>
      <p:sp>
        <p:nvSpPr>
          <p:cNvPr id="9" name="TextBox 9"/>
          <p:cNvSpPr txBox="1"/>
          <p:nvPr/>
        </p:nvSpPr>
        <p:spPr>
          <a:xfrm>
            <a:off x="1268347" y="592892"/>
            <a:ext cx="8508579" cy="622935"/>
          </a:xfrm>
          <a:prstGeom prst="rect">
            <a:avLst/>
          </a:prstGeom>
        </p:spPr>
        <p:txBody>
          <a:bodyPr lIns="0" tIns="0" rIns="0" bIns="0" rtlCol="0" anchor="t">
            <a:spAutoFit/>
          </a:bodyPr>
          <a:lstStyle/>
          <a:p>
            <a:pPr marL="0" lvl="0" indent="0" algn="l">
              <a:lnSpc>
                <a:spcPts val="5040"/>
              </a:lnSpc>
              <a:spcBef>
                <a:spcPct val="0"/>
              </a:spcBef>
            </a:pPr>
            <a:r>
              <a:rPr lang="en-US" sz="3600" b="1" dirty="0">
                <a:solidFill>
                  <a:srgbClr val="FFFFFF"/>
                </a:solidFill>
                <a:latin typeface="Roboto Bold"/>
                <a:ea typeface="Roboto Bold"/>
                <a:cs typeface="Roboto Bold"/>
                <a:sym typeface="Roboto Bold"/>
              </a:rPr>
              <a:t>Mitigates Discriminatory Content</a:t>
            </a:r>
          </a:p>
        </p:txBody>
      </p:sp>
      <p:sp>
        <p:nvSpPr>
          <p:cNvPr id="10" name="TextBox 10"/>
          <p:cNvSpPr txBox="1"/>
          <p:nvPr/>
        </p:nvSpPr>
        <p:spPr>
          <a:xfrm>
            <a:off x="1268347" y="1295587"/>
            <a:ext cx="9366470" cy="448310"/>
          </a:xfrm>
          <a:prstGeom prst="rect">
            <a:avLst/>
          </a:prstGeom>
        </p:spPr>
        <p:txBody>
          <a:bodyPr lIns="0" tIns="0" rIns="0" bIns="0" rtlCol="0" anchor="t">
            <a:spAutoFit/>
          </a:bodyPr>
          <a:lstStyle/>
          <a:p>
            <a:pPr marL="0" lvl="0" indent="0" algn="l">
              <a:lnSpc>
                <a:spcPts val="3640"/>
              </a:lnSpc>
              <a:spcBef>
                <a:spcPct val="0"/>
              </a:spcBef>
            </a:pPr>
            <a:r>
              <a:rPr lang="en-US" sz="2600">
                <a:solidFill>
                  <a:srgbClr val="FFFFFF"/>
                </a:solidFill>
                <a:latin typeface="Roboto"/>
                <a:ea typeface="Roboto"/>
                <a:cs typeface="Roboto"/>
                <a:sym typeface="Roboto"/>
              </a:rPr>
              <a:t>Extension detects &amp; moderates racist chatbot responses</a:t>
            </a:r>
          </a:p>
        </p:txBody>
      </p:sp>
      <p:sp>
        <p:nvSpPr>
          <p:cNvPr id="11" name="TextBox 11"/>
          <p:cNvSpPr txBox="1"/>
          <p:nvPr/>
        </p:nvSpPr>
        <p:spPr>
          <a:xfrm>
            <a:off x="1268347" y="2183306"/>
            <a:ext cx="9085184" cy="622935"/>
          </a:xfrm>
          <a:prstGeom prst="rect">
            <a:avLst/>
          </a:prstGeom>
        </p:spPr>
        <p:txBody>
          <a:bodyPr lIns="0" tIns="0" rIns="0" bIns="0" rtlCol="0" anchor="t">
            <a:spAutoFit/>
          </a:bodyPr>
          <a:lstStyle/>
          <a:p>
            <a:pPr marL="0" lvl="0" indent="0" algn="l">
              <a:lnSpc>
                <a:spcPts val="5040"/>
              </a:lnSpc>
              <a:spcBef>
                <a:spcPct val="0"/>
              </a:spcBef>
            </a:pPr>
            <a:r>
              <a:rPr lang="en-US" sz="3600" b="1" dirty="0">
                <a:solidFill>
                  <a:srgbClr val="FFFFFF"/>
                </a:solidFill>
                <a:latin typeface="Roboto Bold"/>
                <a:ea typeface="Roboto Bold"/>
                <a:cs typeface="Roboto Bold"/>
                <a:sym typeface="Roboto Bold"/>
              </a:rPr>
              <a:t>User's Engagement for Improved Detection</a:t>
            </a:r>
          </a:p>
        </p:txBody>
      </p:sp>
      <p:sp>
        <p:nvSpPr>
          <p:cNvPr id="12" name="TextBox 12"/>
          <p:cNvSpPr txBox="1"/>
          <p:nvPr/>
        </p:nvSpPr>
        <p:spPr>
          <a:xfrm>
            <a:off x="1268347" y="2886002"/>
            <a:ext cx="9308942" cy="448310"/>
          </a:xfrm>
          <a:prstGeom prst="rect">
            <a:avLst/>
          </a:prstGeom>
        </p:spPr>
        <p:txBody>
          <a:bodyPr lIns="0" tIns="0" rIns="0" bIns="0" rtlCol="0" anchor="t">
            <a:spAutoFit/>
          </a:bodyPr>
          <a:lstStyle/>
          <a:p>
            <a:pPr marL="0" lvl="0" indent="0" algn="l">
              <a:lnSpc>
                <a:spcPts val="3640"/>
              </a:lnSpc>
              <a:spcBef>
                <a:spcPct val="0"/>
              </a:spcBef>
            </a:pPr>
            <a:r>
              <a:rPr lang="en-US" sz="2600">
                <a:solidFill>
                  <a:srgbClr val="FFFFFF"/>
                </a:solidFill>
                <a:latin typeface="Roboto"/>
                <a:ea typeface="Roboto"/>
                <a:cs typeface="Roboto"/>
                <a:sym typeface="Roboto"/>
              </a:rPr>
              <a:t>Chatbots can learn from interactions with the user</a:t>
            </a:r>
          </a:p>
        </p:txBody>
      </p:sp>
      <p:sp>
        <p:nvSpPr>
          <p:cNvPr id="13" name="TextBox 13"/>
          <p:cNvSpPr txBox="1"/>
          <p:nvPr/>
        </p:nvSpPr>
        <p:spPr>
          <a:xfrm>
            <a:off x="1268347" y="3773097"/>
            <a:ext cx="8508579" cy="622935"/>
          </a:xfrm>
          <a:prstGeom prst="rect">
            <a:avLst/>
          </a:prstGeom>
        </p:spPr>
        <p:txBody>
          <a:bodyPr lIns="0" tIns="0" rIns="0" bIns="0" rtlCol="0" anchor="t">
            <a:spAutoFit/>
          </a:bodyPr>
          <a:lstStyle/>
          <a:p>
            <a:pPr marL="0" lvl="0" indent="0" algn="l">
              <a:lnSpc>
                <a:spcPts val="5040"/>
              </a:lnSpc>
              <a:spcBef>
                <a:spcPct val="0"/>
              </a:spcBef>
            </a:pPr>
            <a:r>
              <a:rPr lang="en-US" sz="3600" b="1">
                <a:solidFill>
                  <a:srgbClr val="FFFFFF"/>
                </a:solidFill>
                <a:latin typeface="Roboto Bold"/>
                <a:ea typeface="Roboto Bold"/>
                <a:cs typeface="Roboto Bold"/>
                <a:sym typeface="Roboto Bold"/>
              </a:rPr>
              <a:t>Promotes Accountability</a:t>
            </a:r>
          </a:p>
        </p:txBody>
      </p:sp>
      <p:sp>
        <p:nvSpPr>
          <p:cNvPr id="14" name="TextBox 14"/>
          <p:cNvSpPr txBox="1"/>
          <p:nvPr/>
        </p:nvSpPr>
        <p:spPr>
          <a:xfrm>
            <a:off x="1268347" y="4475792"/>
            <a:ext cx="9366470" cy="448310"/>
          </a:xfrm>
          <a:prstGeom prst="rect">
            <a:avLst/>
          </a:prstGeom>
        </p:spPr>
        <p:txBody>
          <a:bodyPr lIns="0" tIns="0" rIns="0" bIns="0" rtlCol="0" anchor="t">
            <a:spAutoFit/>
          </a:bodyPr>
          <a:lstStyle/>
          <a:p>
            <a:pPr marL="0" lvl="0" indent="0" algn="l">
              <a:lnSpc>
                <a:spcPts val="3640"/>
              </a:lnSpc>
              <a:spcBef>
                <a:spcPct val="0"/>
              </a:spcBef>
            </a:pPr>
            <a:r>
              <a:rPr lang="en-US" sz="2600" dirty="0">
                <a:solidFill>
                  <a:srgbClr val="FFFFFF"/>
                </a:solidFill>
                <a:latin typeface="Roboto"/>
                <a:ea typeface="Roboto"/>
                <a:cs typeface="Roboto"/>
                <a:sym typeface="Roboto"/>
              </a:rPr>
              <a:t>Reporting system discourages the normalization of racism</a:t>
            </a:r>
          </a:p>
        </p:txBody>
      </p:sp>
      <p:sp>
        <p:nvSpPr>
          <p:cNvPr id="15" name="TextBox 15"/>
          <p:cNvSpPr txBox="1"/>
          <p:nvPr/>
        </p:nvSpPr>
        <p:spPr>
          <a:xfrm>
            <a:off x="1268347" y="6943152"/>
            <a:ext cx="8508579" cy="622935"/>
          </a:xfrm>
          <a:prstGeom prst="rect">
            <a:avLst/>
          </a:prstGeom>
        </p:spPr>
        <p:txBody>
          <a:bodyPr lIns="0" tIns="0" rIns="0" bIns="0" rtlCol="0" anchor="t">
            <a:spAutoFit/>
          </a:bodyPr>
          <a:lstStyle/>
          <a:p>
            <a:pPr marL="0" lvl="0" indent="0" algn="l">
              <a:lnSpc>
                <a:spcPts val="5040"/>
              </a:lnSpc>
              <a:spcBef>
                <a:spcPct val="0"/>
              </a:spcBef>
            </a:pPr>
            <a:r>
              <a:rPr lang="en-US" sz="3600" b="1" dirty="0">
                <a:solidFill>
                  <a:srgbClr val="FFFFFF"/>
                </a:solidFill>
                <a:latin typeface="Roboto Bold"/>
                <a:ea typeface="Roboto Bold"/>
                <a:cs typeface="Roboto Bold"/>
                <a:sym typeface="Roboto Bold"/>
              </a:rPr>
              <a:t>Protects User's Data</a:t>
            </a:r>
          </a:p>
        </p:txBody>
      </p:sp>
      <p:sp>
        <p:nvSpPr>
          <p:cNvPr id="16" name="TextBox 16"/>
          <p:cNvSpPr txBox="1"/>
          <p:nvPr/>
        </p:nvSpPr>
        <p:spPr>
          <a:xfrm>
            <a:off x="1268347" y="7645848"/>
            <a:ext cx="8772013" cy="448310"/>
          </a:xfrm>
          <a:prstGeom prst="rect">
            <a:avLst/>
          </a:prstGeom>
        </p:spPr>
        <p:txBody>
          <a:bodyPr lIns="0" tIns="0" rIns="0" bIns="0" rtlCol="0" anchor="t">
            <a:spAutoFit/>
          </a:bodyPr>
          <a:lstStyle/>
          <a:p>
            <a:pPr marL="0" lvl="0" indent="0" algn="l">
              <a:lnSpc>
                <a:spcPts val="3640"/>
              </a:lnSpc>
              <a:spcBef>
                <a:spcPct val="0"/>
              </a:spcBef>
            </a:pPr>
            <a:r>
              <a:rPr lang="en-US" sz="2600">
                <a:solidFill>
                  <a:srgbClr val="FFFFFF"/>
                </a:solidFill>
                <a:latin typeface="Roboto"/>
                <a:ea typeface="Roboto"/>
                <a:cs typeface="Roboto"/>
                <a:sym typeface="Roboto"/>
              </a:rPr>
              <a:t>Conversations are encrypted and securely stored</a:t>
            </a:r>
          </a:p>
        </p:txBody>
      </p:sp>
      <p:sp>
        <p:nvSpPr>
          <p:cNvPr id="17" name="TextBox 17"/>
          <p:cNvSpPr txBox="1"/>
          <p:nvPr/>
        </p:nvSpPr>
        <p:spPr>
          <a:xfrm>
            <a:off x="1268347" y="8532943"/>
            <a:ext cx="8508579" cy="622935"/>
          </a:xfrm>
          <a:prstGeom prst="rect">
            <a:avLst/>
          </a:prstGeom>
        </p:spPr>
        <p:txBody>
          <a:bodyPr lIns="0" tIns="0" rIns="0" bIns="0" rtlCol="0" anchor="t">
            <a:spAutoFit/>
          </a:bodyPr>
          <a:lstStyle/>
          <a:p>
            <a:pPr marL="0" lvl="0" indent="0" algn="l">
              <a:lnSpc>
                <a:spcPts val="5040"/>
              </a:lnSpc>
              <a:spcBef>
                <a:spcPct val="0"/>
              </a:spcBef>
            </a:pPr>
            <a:r>
              <a:rPr lang="en-US" sz="3600" b="1" dirty="0">
                <a:solidFill>
                  <a:srgbClr val="FFFFFF"/>
                </a:solidFill>
                <a:latin typeface="Roboto Bold"/>
                <a:ea typeface="Roboto Bold"/>
                <a:cs typeface="Roboto Bold"/>
                <a:sym typeface="Roboto Bold"/>
              </a:rPr>
              <a:t>Ensuring Ethical Integrity</a:t>
            </a:r>
          </a:p>
        </p:txBody>
      </p:sp>
      <p:sp>
        <p:nvSpPr>
          <p:cNvPr id="18" name="TextBox 18"/>
          <p:cNvSpPr txBox="1"/>
          <p:nvPr/>
        </p:nvSpPr>
        <p:spPr>
          <a:xfrm>
            <a:off x="1268347" y="9235638"/>
            <a:ext cx="8215908" cy="448310"/>
          </a:xfrm>
          <a:prstGeom prst="rect">
            <a:avLst/>
          </a:prstGeom>
        </p:spPr>
        <p:txBody>
          <a:bodyPr lIns="0" tIns="0" rIns="0" bIns="0" rtlCol="0" anchor="t">
            <a:spAutoFit/>
          </a:bodyPr>
          <a:lstStyle/>
          <a:p>
            <a:pPr marL="0" lvl="0" indent="0" algn="l">
              <a:lnSpc>
                <a:spcPts val="3640"/>
              </a:lnSpc>
              <a:spcBef>
                <a:spcPct val="0"/>
              </a:spcBef>
            </a:pPr>
            <a:r>
              <a:rPr lang="en-US" sz="2600">
                <a:solidFill>
                  <a:srgbClr val="FFFFFF"/>
                </a:solidFill>
                <a:latin typeface="Roboto"/>
                <a:ea typeface="Roboto"/>
                <a:cs typeface="Roboto"/>
                <a:sym typeface="Roboto"/>
              </a:rPr>
              <a:t>Follows ACM Code of Ethics and Ethical System Theory</a:t>
            </a:r>
          </a:p>
        </p:txBody>
      </p:sp>
      <p:sp>
        <p:nvSpPr>
          <p:cNvPr id="19" name="Freeform 19"/>
          <p:cNvSpPr/>
          <p:nvPr/>
        </p:nvSpPr>
        <p:spPr>
          <a:xfrm>
            <a:off x="742950" y="3946769"/>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
        <p:nvSpPr>
          <p:cNvPr id="20" name="Freeform 20"/>
          <p:cNvSpPr/>
          <p:nvPr/>
        </p:nvSpPr>
        <p:spPr>
          <a:xfrm>
            <a:off x="742950" y="2348491"/>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
        <p:nvSpPr>
          <p:cNvPr id="21" name="Freeform 21"/>
          <p:cNvSpPr/>
          <p:nvPr/>
        </p:nvSpPr>
        <p:spPr>
          <a:xfrm>
            <a:off x="742950" y="766564"/>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
        <p:nvSpPr>
          <p:cNvPr id="22" name="Freeform 22"/>
          <p:cNvSpPr/>
          <p:nvPr/>
        </p:nvSpPr>
        <p:spPr>
          <a:xfrm>
            <a:off x="742950" y="8706615"/>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
        <p:nvSpPr>
          <p:cNvPr id="23" name="AutoShape 23"/>
          <p:cNvSpPr/>
          <p:nvPr/>
        </p:nvSpPr>
        <p:spPr>
          <a:xfrm flipH="1">
            <a:off x="1268347" y="6728840"/>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24" name="TextBox 24"/>
          <p:cNvSpPr txBox="1"/>
          <p:nvPr/>
        </p:nvSpPr>
        <p:spPr>
          <a:xfrm>
            <a:off x="1268347" y="5353362"/>
            <a:ext cx="8508579" cy="622935"/>
          </a:xfrm>
          <a:prstGeom prst="rect">
            <a:avLst/>
          </a:prstGeom>
        </p:spPr>
        <p:txBody>
          <a:bodyPr lIns="0" tIns="0" rIns="0" bIns="0" rtlCol="0" anchor="t">
            <a:spAutoFit/>
          </a:bodyPr>
          <a:lstStyle/>
          <a:p>
            <a:pPr marL="0" lvl="0" indent="0" algn="l">
              <a:lnSpc>
                <a:spcPts val="5040"/>
              </a:lnSpc>
              <a:spcBef>
                <a:spcPct val="0"/>
              </a:spcBef>
            </a:pPr>
            <a:r>
              <a:rPr lang="en-US" sz="3600" b="1">
                <a:solidFill>
                  <a:srgbClr val="FFFFFF"/>
                </a:solidFill>
                <a:latin typeface="Roboto Bold"/>
                <a:ea typeface="Roboto Bold"/>
                <a:cs typeface="Roboto Bold"/>
                <a:sym typeface="Roboto Bold"/>
              </a:rPr>
              <a:t>Enhances Transparency</a:t>
            </a:r>
          </a:p>
        </p:txBody>
      </p:sp>
      <p:sp>
        <p:nvSpPr>
          <p:cNvPr id="25" name="TextBox 25"/>
          <p:cNvSpPr txBox="1"/>
          <p:nvPr/>
        </p:nvSpPr>
        <p:spPr>
          <a:xfrm>
            <a:off x="1268347" y="6056057"/>
            <a:ext cx="8772013" cy="448310"/>
          </a:xfrm>
          <a:prstGeom prst="rect">
            <a:avLst/>
          </a:prstGeom>
        </p:spPr>
        <p:txBody>
          <a:bodyPr lIns="0" tIns="0" rIns="0" bIns="0" rtlCol="0" anchor="t">
            <a:spAutoFit/>
          </a:bodyPr>
          <a:lstStyle/>
          <a:p>
            <a:pPr marL="0" lvl="0" indent="0" algn="l">
              <a:lnSpc>
                <a:spcPts val="3640"/>
              </a:lnSpc>
              <a:spcBef>
                <a:spcPct val="0"/>
              </a:spcBef>
            </a:pPr>
            <a:r>
              <a:rPr lang="en-US" sz="2600">
                <a:solidFill>
                  <a:srgbClr val="FFFFFF"/>
                </a:solidFill>
                <a:latin typeface="Roboto"/>
                <a:ea typeface="Roboto"/>
                <a:cs typeface="Roboto"/>
                <a:sym typeface="Roboto"/>
              </a:rPr>
              <a:t>Users can authenticate the flagged responses</a:t>
            </a:r>
          </a:p>
        </p:txBody>
      </p:sp>
      <p:sp>
        <p:nvSpPr>
          <p:cNvPr id="26" name="Freeform 26"/>
          <p:cNvSpPr/>
          <p:nvPr/>
        </p:nvSpPr>
        <p:spPr>
          <a:xfrm>
            <a:off x="742950" y="5527035"/>
            <a:ext cx="285750" cy="285750"/>
          </a:xfrm>
          <a:custGeom>
            <a:avLst/>
            <a:gdLst/>
            <a:ahLst/>
            <a:cxnLst/>
            <a:rect l="l" t="t" r="r" b="b"/>
            <a:pathLst>
              <a:path w="285750" h="285750">
                <a:moveTo>
                  <a:pt x="0" y="0"/>
                </a:moveTo>
                <a:lnTo>
                  <a:pt x="285750" y="0"/>
                </a:lnTo>
                <a:lnTo>
                  <a:pt x="285750" y="285750"/>
                </a:lnTo>
                <a:lnTo>
                  <a:pt x="0" y="2857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500"/>
                                        <p:tgtEl>
                                          <p:spTgt spid="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500"/>
                                        <p:tgtEl>
                                          <p:spTgt spid="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500"/>
                                        <p:tgtEl>
                                          <p:spTgt spid="1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500"/>
                                        <p:tgtEl>
                                          <p:spTgt spid="18"/>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fade">
                                      <p:cBhvr>
                                        <p:cTn id="8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9" grpId="0"/>
      <p:bldP spid="10" grpId="0"/>
      <p:bldP spid="11" grpId="0"/>
      <p:bldP spid="12" grpId="0"/>
      <p:bldP spid="13" grpId="0"/>
      <p:bldP spid="14" grpId="0"/>
      <p:bldP spid="15" grpId="0"/>
      <p:bldP spid="16" grpId="0"/>
      <p:bldP spid="17" grpId="0"/>
      <p:bldP spid="18" grpId="0"/>
      <p:bldP spid="19" grpId="0" animBg="1"/>
      <p:bldP spid="20" grpId="0" animBg="1"/>
      <p:bldP spid="21" grpId="0" animBg="1"/>
      <p:bldP spid="22" grpId="0" animBg="1"/>
      <p:bldP spid="23" grpId="0" animBg="1"/>
      <p:bldP spid="24" grpId="0"/>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AU"/>
          </a:p>
        </p:txBody>
      </p:sp>
      <p:sp>
        <p:nvSpPr>
          <p:cNvPr id="3" name="TextBox 3"/>
          <p:cNvSpPr txBox="1"/>
          <p:nvPr/>
        </p:nvSpPr>
        <p:spPr>
          <a:xfrm>
            <a:off x="1028700" y="962025"/>
            <a:ext cx="16230600" cy="1217930"/>
          </a:xfrm>
          <a:prstGeom prst="rect">
            <a:avLst/>
          </a:prstGeom>
        </p:spPr>
        <p:txBody>
          <a:bodyPr lIns="0" tIns="0" rIns="0" bIns="0" rtlCol="0" anchor="t">
            <a:spAutoFit/>
          </a:bodyPr>
          <a:lstStyle/>
          <a:p>
            <a:pPr marL="0" lvl="0" indent="0" algn="ctr">
              <a:lnSpc>
                <a:spcPts val="9879"/>
              </a:lnSpc>
            </a:pPr>
            <a:r>
              <a:rPr lang="en-US" sz="7599">
                <a:solidFill>
                  <a:srgbClr val="FFFFFF"/>
                </a:solidFill>
                <a:latin typeface="JetBrains Mono"/>
                <a:ea typeface="JetBrains Mono"/>
                <a:cs typeface="JetBrains Mono"/>
                <a:sym typeface="JetBrains Mono"/>
              </a:rPr>
              <a:t>Thank You!</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961A21EE-FD7A-21E1-A5F6-CA08FAE05A33}"/>
              </a:ext>
            </a:extLst>
          </p:cNvPr>
          <p:cNvSpPr/>
          <p:nvPr/>
        </p:nvSpPr>
        <p:spPr>
          <a:xfrm>
            <a:off x="-35768" y="-33436"/>
            <a:ext cx="18476167" cy="10510936"/>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AU" dirty="0"/>
          </a:p>
        </p:txBody>
      </p:sp>
      <p:sp>
        <p:nvSpPr>
          <p:cNvPr id="3" name="TextBox 3"/>
          <p:cNvSpPr txBox="1"/>
          <p:nvPr/>
        </p:nvSpPr>
        <p:spPr>
          <a:xfrm>
            <a:off x="1028700" y="2092316"/>
            <a:ext cx="16230600" cy="3334246"/>
          </a:xfrm>
          <a:prstGeom prst="rect">
            <a:avLst/>
          </a:prstGeom>
        </p:spPr>
        <p:txBody>
          <a:bodyPr lIns="0" tIns="0" rIns="0" bIns="0" rtlCol="0" anchor="t">
            <a:spAutoFit/>
          </a:bodyPr>
          <a:lstStyle/>
          <a:p>
            <a:pPr marL="561339" lvl="1" indent="-280669" algn="l">
              <a:lnSpc>
                <a:spcPts val="3639"/>
              </a:lnSpc>
              <a:buAutoNum type="arabicPeriod"/>
            </a:pPr>
            <a:r>
              <a:rPr lang="en-US" sz="2599" dirty="0">
                <a:solidFill>
                  <a:srgbClr val="FFFFFF"/>
                </a:solidFill>
                <a:latin typeface="Roboto Bold"/>
                <a:ea typeface="Roboto Bold"/>
                <a:cs typeface="Roboto Bold"/>
                <a:sym typeface="Roboto Bold"/>
              </a:rPr>
              <a:t>Isbell, A. R., &amp; Stroud, S. R. (2018, September 20). Tay AI: Ethical challenges in the use of AI chatbots. Center for Media Engagement. </a:t>
            </a:r>
            <a:r>
              <a:rPr lang="en-US" sz="2599" u="sng" dirty="0">
                <a:solidFill>
                  <a:schemeClr val="bg1">
                    <a:lumMod val="85000"/>
                  </a:schemeClr>
                </a:solidFill>
                <a:latin typeface="Roboto Bold"/>
                <a:ea typeface="Roboto Bold"/>
                <a:cs typeface="Roboto Bold"/>
                <a:sym typeface="Roboto Bold"/>
                <a:hlinkClick r:id="rId3" tooltip="https://mediaengagement.org/wp-content/uploads/2018/09/21-tay-ai-case-study-1.pdf">
                  <a:extLst>
                    <a:ext uri="{A12FA001-AC4F-418D-AE19-62706E023703}">
                      <ahyp:hlinkClr xmlns:ahyp="http://schemas.microsoft.com/office/drawing/2018/hyperlinkcolor" val="tx"/>
                    </a:ext>
                  </a:extLst>
                </a:hlinkClick>
              </a:rPr>
              <a:t>https://mediaengagement.org/wp-content/uploads/2018/09/21-tay-ai-case-study-1.pdf</a:t>
            </a:r>
            <a:r>
              <a:rPr lang="en-US" sz="2599" dirty="0">
                <a:solidFill>
                  <a:schemeClr val="bg1">
                    <a:lumMod val="85000"/>
                  </a:schemeClr>
                </a:solidFill>
                <a:latin typeface="Roboto Bold"/>
                <a:ea typeface="Roboto Bold"/>
                <a:cs typeface="Roboto Bold"/>
                <a:sym typeface="Roboto Bold"/>
              </a:rPr>
              <a:t>  </a:t>
            </a:r>
          </a:p>
          <a:p>
            <a:pPr marL="561339" lvl="1" indent="-280669" algn="l">
              <a:lnSpc>
                <a:spcPts val="3639"/>
              </a:lnSpc>
              <a:buAutoNum type="arabicPeriod"/>
            </a:pPr>
            <a:endParaRPr lang="en-US" sz="2599" dirty="0">
              <a:solidFill>
                <a:srgbClr val="FFFFFF"/>
              </a:solidFill>
              <a:latin typeface="Roboto Bold"/>
              <a:ea typeface="Roboto Bold"/>
              <a:cs typeface="Roboto Bold"/>
              <a:sym typeface="Roboto Bold"/>
            </a:endParaRPr>
          </a:p>
          <a:p>
            <a:pPr marL="561339" lvl="1" indent="-280669" algn="l">
              <a:lnSpc>
                <a:spcPts val="3639"/>
              </a:lnSpc>
              <a:buAutoNum type="arabicPeriod"/>
            </a:pPr>
            <a:r>
              <a:rPr lang="en-US" sz="2599" dirty="0">
                <a:solidFill>
                  <a:srgbClr val="FFFFFF"/>
                </a:solidFill>
                <a:latin typeface="Roboto Bold"/>
                <a:ea typeface="Roboto Bold"/>
                <a:cs typeface="Roboto Bold"/>
                <a:sym typeface="Roboto Bold"/>
              </a:rPr>
              <a:t>CRRF survey on online hate – NAJC. (n.d.). </a:t>
            </a:r>
            <a:r>
              <a:rPr lang="en-US" sz="2599" dirty="0">
                <a:solidFill>
                  <a:schemeClr val="bg1">
                    <a:lumMod val="85000"/>
                  </a:schemeClr>
                </a:solidFill>
                <a:latin typeface="Roboto Bold"/>
                <a:ea typeface="Roboto Bold"/>
                <a:cs typeface="Roboto Bold"/>
                <a:sym typeface="Roboto Bold"/>
                <a:hlinkClick r:id="rId4">
                  <a:extLst>
                    <a:ext uri="{A12FA001-AC4F-418D-AE19-62706E023703}">
                      <ahyp:hlinkClr xmlns:ahyp="http://schemas.microsoft.com/office/drawing/2018/hyperlinkcolor" val="tx"/>
                    </a:ext>
                  </a:extLst>
                </a:hlinkClick>
              </a:rPr>
              <a:t>https://najc.ca/crrf-survey-on-online-hate/</a:t>
            </a:r>
            <a:endParaRPr lang="en-US" sz="2599" dirty="0">
              <a:solidFill>
                <a:schemeClr val="bg1">
                  <a:lumMod val="85000"/>
                </a:schemeClr>
              </a:solidFill>
              <a:latin typeface="Roboto Bold"/>
              <a:ea typeface="Roboto Bold"/>
              <a:cs typeface="Roboto Bold"/>
              <a:sym typeface="Roboto Bold"/>
            </a:endParaRPr>
          </a:p>
          <a:p>
            <a:pPr marL="561339" lvl="1" indent="-280669" algn="l">
              <a:lnSpc>
                <a:spcPts val="3639"/>
              </a:lnSpc>
              <a:buAutoNum type="arabicPeriod"/>
            </a:pPr>
            <a:endParaRPr lang="en-US" sz="2599" dirty="0">
              <a:solidFill>
                <a:schemeClr val="bg1">
                  <a:lumMod val="85000"/>
                </a:schemeClr>
              </a:solidFill>
              <a:latin typeface="Roboto Bold"/>
              <a:ea typeface="Roboto Bold"/>
              <a:cs typeface="Roboto Bold"/>
              <a:sym typeface="Roboto Bold"/>
            </a:endParaRPr>
          </a:p>
          <a:p>
            <a:pPr algn="ctr">
              <a:lnSpc>
                <a:spcPts val="5040"/>
              </a:lnSpc>
              <a:spcBef>
                <a:spcPct val="0"/>
              </a:spcBef>
            </a:pPr>
            <a:endParaRPr lang="en-US" sz="2599" b="1" dirty="0">
              <a:solidFill>
                <a:srgbClr val="FFFFFF"/>
              </a:solidFill>
              <a:latin typeface="Roboto Bold"/>
              <a:ea typeface="Roboto Bold"/>
              <a:cs typeface="Roboto Bold"/>
              <a:sym typeface="Roboto Bold"/>
            </a:endParaRPr>
          </a:p>
        </p:txBody>
      </p:sp>
      <p:sp>
        <p:nvSpPr>
          <p:cNvPr id="2" name="TextBox 2"/>
          <p:cNvSpPr txBox="1"/>
          <p:nvPr/>
        </p:nvSpPr>
        <p:spPr>
          <a:xfrm>
            <a:off x="6546899" y="703175"/>
            <a:ext cx="5485805" cy="811531"/>
          </a:xfrm>
          <a:prstGeom prst="rect">
            <a:avLst/>
          </a:prstGeom>
        </p:spPr>
        <p:txBody>
          <a:bodyPr lIns="0" tIns="0" rIns="0" bIns="0" rtlCol="0" anchor="t">
            <a:spAutoFit/>
          </a:bodyPr>
          <a:lstStyle/>
          <a:p>
            <a:pPr algn="ctr">
              <a:lnSpc>
                <a:spcPts val="6719"/>
              </a:lnSpc>
              <a:spcBef>
                <a:spcPct val="0"/>
              </a:spcBef>
            </a:pPr>
            <a:r>
              <a:rPr lang="en-US" sz="4799" b="1">
                <a:solidFill>
                  <a:srgbClr val="FFFFFF"/>
                </a:solidFill>
                <a:latin typeface="JetBrains Mono Bold"/>
                <a:ea typeface="JetBrains Mono Bold"/>
                <a:cs typeface="JetBrains Mono Bold"/>
                <a:sym typeface="JetBrains Mono Bold"/>
              </a:rPr>
              <a:t>Reference List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0" y="1905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AU"/>
          </a:p>
        </p:txBody>
      </p:sp>
      <p:sp>
        <p:nvSpPr>
          <p:cNvPr id="5" name="TextBox 5"/>
          <p:cNvSpPr txBox="1"/>
          <p:nvPr/>
        </p:nvSpPr>
        <p:spPr>
          <a:xfrm>
            <a:off x="11393202" y="553956"/>
            <a:ext cx="8158852" cy="2035739"/>
          </a:xfrm>
          <a:prstGeom prst="rect">
            <a:avLst/>
          </a:prstGeom>
        </p:spPr>
        <p:txBody>
          <a:bodyPr lIns="0" tIns="0" rIns="0" bIns="0" rtlCol="0" anchor="t">
            <a:spAutoFit/>
          </a:bodyPr>
          <a:lstStyle/>
          <a:p>
            <a:pPr algn="l">
              <a:lnSpc>
                <a:spcPts val="8121"/>
              </a:lnSpc>
            </a:pPr>
            <a:r>
              <a:rPr lang="en-US" sz="6247">
                <a:solidFill>
                  <a:srgbClr val="FFFFFF"/>
                </a:solidFill>
                <a:latin typeface="JetBrains Mono"/>
                <a:ea typeface="JetBrains Mono"/>
                <a:cs typeface="JetBrains Mono"/>
                <a:sym typeface="JetBrains Mono"/>
              </a:rPr>
              <a:t>Contents Page</a:t>
            </a:r>
          </a:p>
          <a:p>
            <a:pPr marL="0" lvl="0" indent="0" algn="l">
              <a:lnSpc>
                <a:spcPts val="8121"/>
              </a:lnSpc>
            </a:pPr>
            <a:endParaRPr lang="en-US" sz="6247">
              <a:solidFill>
                <a:srgbClr val="FFFFFF"/>
              </a:solidFill>
              <a:latin typeface="JetBrains Mono"/>
              <a:ea typeface="JetBrains Mono"/>
              <a:cs typeface="JetBrains Mono"/>
              <a:sym typeface="JetBrains Mono"/>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Freeform 2"/>
          <p:cNvSpPr/>
          <p:nvPr/>
        </p:nvSpPr>
        <p:spPr>
          <a:xfrm>
            <a:off x="8979771" y="0"/>
            <a:ext cx="9495319" cy="10287000"/>
          </a:xfrm>
          <a:custGeom>
            <a:avLst/>
            <a:gdLst/>
            <a:ahLst/>
            <a:cxnLst/>
            <a:rect l="l" t="t" r="r" b="b"/>
            <a:pathLst>
              <a:path w="9495319" h="10287000">
                <a:moveTo>
                  <a:pt x="0" y="0"/>
                </a:moveTo>
                <a:lnTo>
                  <a:pt x="9495318" y="0"/>
                </a:lnTo>
                <a:lnTo>
                  <a:pt x="9495318" y="10287000"/>
                </a:lnTo>
                <a:lnTo>
                  <a:pt x="0" y="10287000"/>
                </a:lnTo>
                <a:lnTo>
                  <a:pt x="0" y="0"/>
                </a:lnTo>
                <a:close/>
              </a:path>
            </a:pathLst>
          </a:custGeom>
          <a:blipFill>
            <a:blip r:embed="rId3"/>
            <a:stretch>
              <a:fillRect l="-58337" r="-58337"/>
            </a:stretch>
          </a:blipFill>
        </p:spPr>
        <p:txBody>
          <a:bodyPr/>
          <a:lstStyle/>
          <a:p>
            <a:endParaRPr lang="en-AU"/>
          </a:p>
        </p:txBody>
      </p:sp>
      <p:sp>
        <p:nvSpPr>
          <p:cNvPr id="3" name="TextBox 3"/>
          <p:cNvSpPr txBox="1"/>
          <p:nvPr/>
        </p:nvSpPr>
        <p:spPr>
          <a:xfrm>
            <a:off x="1028700" y="1401298"/>
            <a:ext cx="7345348" cy="767715"/>
          </a:xfrm>
          <a:prstGeom prst="rect">
            <a:avLst/>
          </a:prstGeom>
        </p:spPr>
        <p:txBody>
          <a:bodyPr lIns="0" tIns="0" rIns="0" bIns="0" rtlCol="0" anchor="t">
            <a:spAutoFit/>
          </a:bodyPr>
          <a:lstStyle/>
          <a:p>
            <a:pPr marL="0" lvl="0" indent="0" algn="l">
              <a:lnSpc>
                <a:spcPts val="6240"/>
              </a:lnSpc>
            </a:pPr>
            <a:r>
              <a:rPr lang="en-US" sz="4800">
                <a:solidFill>
                  <a:srgbClr val="FFFFFF"/>
                </a:solidFill>
                <a:latin typeface="JetBrains Mono"/>
                <a:ea typeface="JetBrains Mono"/>
                <a:cs typeface="JetBrains Mono"/>
                <a:sym typeface="JetBrains Mono"/>
              </a:rPr>
              <a:t>Contents</a:t>
            </a:r>
          </a:p>
        </p:txBody>
      </p:sp>
      <p:sp>
        <p:nvSpPr>
          <p:cNvPr id="4" name="TextBox 4"/>
          <p:cNvSpPr txBox="1"/>
          <p:nvPr/>
        </p:nvSpPr>
        <p:spPr>
          <a:xfrm>
            <a:off x="1028700" y="2450883"/>
            <a:ext cx="7761319" cy="6787388"/>
          </a:xfrm>
          <a:prstGeom prst="rect">
            <a:avLst/>
          </a:prstGeom>
        </p:spPr>
        <p:txBody>
          <a:bodyPr lIns="0" tIns="0" rIns="0" bIns="0" rtlCol="0" anchor="t">
            <a:spAutoFit/>
          </a:bodyPr>
          <a:lstStyle/>
          <a:p>
            <a:pPr marL="690881" lvl="1" indent="-345440" algn="l">
              <a:lnSpc>
                <a:spcPts val="6112"/>
              </a:lnSpc>
              <a:buAutoNum type="arabicPeriod"/>
            </a:pPr>
            <a:r>
              <a:rPr lang="en-US" sz="3200" dirty="0">
                <a:solidFill>
                  <a:srgbClr val="FFFFFF"/>
                </a:solidFill>
                <a:latin typeface="Roboto"/>
                <a:ea typeface="Roboto"/>
                <a:cs typeface="Roboto"/>
                <a:sym typeface="Roboto"/>
              </a:rPr>
              <a:t>   Background &amp; Problem Statement</a:t>
            </a:r>
          </a:p>
          <a:p>
            <a:pPr marL="690881" lvl="1" indent="-345440" algn="l">
              <a:lnSpc>
                <a:spcPts val="6112"/>
              </a:lnSpc>
              <a:buAutoNum type="arabicPeriod"/>
            </a:pPr>
            <a:r>
              <a:rPr lang="en-US" sz="3200" dirty="0">
                <a:solidFill>
                  <a:srgbClr val="FFFFFF"/>
                </a:solidFill>
                <a:latin typeface="Roboto"/>
                <a:ea typeface="Roboto"/>
                <a:cs typeface="Roboto"/>
                <a:sym typeface="Roboto"/>
              </a:rPr>
              <a:t>   Proposed Solution</a:t>
            </a:r>
          </a:p>
          <a:p>
            <a:pPr marL="1381761" lvl="2" indent="-460587" algn="l">
              <a:lnSpc>
                <a:spcPts val="6112"/>
              </a:lnSpc>
              <a:buAutoNum type="alphaLcPeriod"/>
            </a:pPr>
            <a:r>
              <a:rPr lang="en-US" sz="3200" dirty="0">
                <a:solidFill>
                  <a:srgbClr val="FFFFFF"/>
                </a:solidFill>
                <a:latin typeface="Roboto"/>
                <a:ea typeface="Roboto"/>
                <a:cs typeface="Roboto"/>
                <a:sym typeface="Roboto"/>
              </a:rPr>
              <a:t>   Feature</a:t>
            </a:r>
          </a:p>
          <a:p>
            <a:pPr marL="1381761" lvl="2" indent="-460587" algn="l">
              <a:lnSpc>
                <a:spcPts val="6112"/>
              </a:lnSpc>
              <a:buAutoNum type="alphaLcPeriod"/>
            </a:pPr>
            <a:r>
              <a:rPr lang="en-US" sz="3200" dirty="0">
                <a:solidFill>
                  <a:srgbClr val="FFFFFF"/>
                </a:solidFill>
                <a:latin typeface="Roboto"/>
                <a:ea typeface="Roboto"/>
                <a:cs typeface="Roboto"/>
                <a:sym typeface="Roboto"/>
              </a:rPr>
              <a:t>   Pseudocode </a:t>
            </a:r>
          </a:p>
          <a:p>
            <a:pPr marL="1381761" lvl="2" indent="-460587" algn="l">
              <a:lnSpc>
                <a:spcPts val="6112"/>
              </a:lnSpc>
              <a:buAutoNum type="alphaLcPeriod"/>
            </a:pPr>
            <a:r>
              <a:rPr lang="en-US" sz="3200" dirty="0">
                <a:solidFill>
                  <a:srgbClr val="FFFFFF"/>
                </a:solidFill>
                <a:latin typeface="Roboto"/>
                <a:ea typeface="Roboto"/>
                <a:cs typeface="Roboto"/>
                <a:sym typeface="Roboto"/>
              </a:rPr>
              <a:t>   Persona and Scenario</a:t>
            </a:r>
          </a:p>
          <a:p>
            <a:pPr marL="690881" lvl="1" indent="-345440" algn="l">
              <a:lnSpc>
                <a:spcPts val="6112"/>
              </a:lnSpc>
              <a:buAutoNum type="arabicPeriod"/>
            </a:pPr>
            <a:r>
              <a:rPr lang="en-US" sz="3200" dirty="0">
                <a:solidFill>
                  <a:srgbClr val="FFFFFF"/>
                </a:solidFill>
                <a:latin typeface="Roboto"/>
                <a:ea typeface="Roboto"/>
                <a:cs typeface="Roboto"/>
                <a:sym typeface="Roboto"/>
              </a:rPr>
              <a:t>   Demo of Prototype</a:t>
            </a:r>
          </a:p>
          <a:p>
            <a:pPr marL="690881" lvl="1" indent="-345440" algn="l">
              <a:lnSpc>
                <a:spcPts val="6112"/>
              </a:lnSpc>
              <a:buAutoNum type="arabicPeriod"/>
            </a:pPr>
            <a:r>
              <a:rPr lang="en-US" sz="3200" dirty="0">
                <a:solidFill>
                  <a:srgbClr val="FFFFFF"/>
                </a:solidFill>
                <a:latin typeface="Roboto"/>
                <a:ea typeface="Roboto"/>
                <a:cs typeface="Roboto"/>
                <a:sym typeface="Roboto"/>
              </a:rPr>
              <a:t>   Conclusion</a:t>
            </a:r>
          </a:p>
          <a:p>
            <a:pPr marL="690881" lvl="1" indent="-345440" algn="l">
              <a:lnSpc>
                <a:spcPts val="6112"/>
              </a:lnSpc>
              <a:buAutoNum type="arabicPeriod"/>
            </a:pPr>
            <a:r>
              <a:rPr lang="en-US" sz="3200" dirty="0">
                <a:solidFill>
                  <a:srgbClr val="FFFFFF"/>
                </a:solidFill>
                <a:latin typeface="Roboto"/>
                <a:ea typeface="Roboto"/>
                <a:cs typeface="Roboto"/>
                <a:sym typeface="Roboto"/>
              </a:rPr>
              <a:t>   Q&amp;A</a:t>
            </a:r>
          </a:p>
          <a:p>
            <a:pPr algn="l">
              <a:lnSpc>
                <a:spcPts val="4480"/>
              </a:lnSpc>
              <a:spcBef>
                <a:spcPct val="0"/>
              </a:spcBef>
            </a:pPr>
            <a:endParaRPr lang="en-US" sz="3200" dirty="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AutoShape 2"/>
          <p:cNvSpPr/>
          <p:nvPr/>
        </p:nvSpPr>
        <p:spPr>
          <a:xfrm rot="-10800000">
            <a:off x="9683582" y="6559544"/>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3" name="AutoShape 3"/>
          <p:cNvSpPr/>
          <p:nvPr/>
        </p:nvSpPr>
        <p:spPr>
          <a:xfrm rot="-10800000">
            <a:off x="9580899" y="3668485"/>
            <a:ext cx="7478495" cy="0"/>
          </a:xfrm>
          <a:prstGeom prst="line">
            <a:avLst/>
          </a:prstGeom>
          <a:ln w="9525" cap="rnd">
            <a:solidFill>
              <a:srgbClr val="494F56"/>
            </a:solidFill>
            <a:prstDash val="solid"/>
            <a:headEnd type="none" w="sm" len="sm"/>
            <a:tailEnd type="none" w="sm" len="sm"/>
          </a:ln>
        </p:spPr>
        <p:txBody>
          <a:bodyPr/>
          <a:lstStyle/>
          <a:p>
            <a:endParaRPr lang="en-AU"/>
          </a:p>
        </p:txBody>
      </p:sp>
      <p:sp>
        <p:nvSpPr>
          <p:cNvPr id="4" name="Freeform 4"/>
          <p:cNvSpPr/>
          <p:nvPr/>
        </p:nvSpPr>
        <p:spPr>
          <a:xfrm>
            <a:off x="-20053" y="-26068"/>
            <a:ext cx="18707100" cy="10744200"/>
          </a:xfrm>
          <a:custGeom>
            <a:avLst/>
            <a:gdLst/>
            <a:ahLst/>
            <a:cxnLst/>
            <a:rect l="l" t="t" r="r" b="b"/>
            <a:pathLst>
              <a:path w="18707100" h="10439400">
                <a:moveTo>
                  <a:pt x="0" y="0"/>
                </a:moveTo>
                <a:lnTo>
                  <a:pt x="18707100" y="0"/>
                </a:lnTo>
                <a:lnTo>
                  <a:pt x="18707100" y="10439400"/>
                </a:lnTo>
                <a:lnTo>
                  <a:pt x="0" y="10439400"/>
                </a:lnTo>
                <a:lnTo>
                  <a:pt x="0" y="0"/>
                </a:lnTo>
                <a:close/>
              </a:path>
            </a:pathLst>
          </a:custGeom>
          <a:blipFill>
            <a:blip r:embed="rId3"/>
            <a:stretch>
              <a:fillRect l="-165" t="-1132" r="-165"/>
            </a:stretch>
          </a:blipFill>
        </p:spPr>
        <p:txBody>
          <a:bodyPr/>
          <a:lstStyle/>
          <a:p>
            <a:endParaRPr lang="en-AU"/>
          </a:p>
        </p:txBody>
      </p:sp>
      <p:sp>
        <p:nvSpPr>
          <p:cNvPr id="5" name="TextBox 5"/>
          <p:cNvSpPr txBox="1"/>
          <p:nvPr/>
        </p:nvSpPr>
        <p:spPr>
          <a:xfrm>
            <a:off x="9683582" y="594447"/>
            <a:ext cx="8056169" cy="2010958"/>
          </a:xfrm>
          <a:prstGeom prst="rect">
            <a:avLst/>
          </a:prstGeom>
        </p:spPr>
        <p:txBody>
          <a:bodyPr lIns="0" tIns="0" rIns="0" bIns="0" rtlCol="0" anchor="t">
            <a:spAutoFit/>
          </a:bodyPr>
          <a:lstStyle/>
          <a:p>
            <a:pPr marL="0" lvl="0" indent="0" algn="l">
              <a:lnSpc>
                <a:spcPts val="8019"/>
              </a:lnSpc>
            </a:pPr>
            <a:r>
              <a:rPr lang="en-US" sz="6168">
                <a:solidFill>
                  <a:srgbClr val="FFFFFF"/>
                </a:solidFill>
                <a:latin typeface="JetBrains Mono"/>
                <a:ea typeface="JetBrains Mono"/>
                <a:cs typeface="JetBrains Mono"/>
                <a:sym typeface="JetBrains Mono"/>
              </a:rPr>
              <a:t>Background &amp; Problem Statement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TextBox 2"/>
          <p:cNvSpPr txBox="1"/>
          <p:nvPr/>
        </p:nvSpPr>
        <p:spPr>
          <a:xfrm>
            <a:off x="710566" y="230505"/>
            <a:ext cx="16548734" cy="1558290"/>
          </a:xfrm>
          <a:prstGeom prst="rect">
            <a:avLst/>
          </a:prstGeom>
        </p:spPr>
        <p:txBody>
          <a:bodyPr lIns="0" tIns="0" rIns="0" bIns="0" rtlCol="0" anchor="t">
            <a:spAutoFit/>
          </a:bodyPr>
          <a:lstStyle/>
          <a:p>
            <a:pPr marL="0" lvl="0" indent="0" algn="l">
              <a:lnSpc>
                <a:spcPts val="6240"/>
              </a:lnSpc>
            </a:pPr>
            <a:r>
              <a:rPr lang="en-US" sz="4800">
                <a:solidFill>
                  <a:srgbClr val="FFFFFF"/>
                </a:solidFill>
                <a:latin typeface="JetBrains Mono"/>
                <a:ea typeface="JetBrains Mono"/>
                <a:cs typeface="JetBrains Mono"/>
                <a:sym typeface="JetBrains Mono"/>
              </a:rPr>
              <a:t>Background: Technical and Ethical Issues in AI Chatbots</a:t>
            </a:r>
          </a:p>
        </p:txBody>
      </p:sp>
      <p:graphicFrame>
        <p:nvGraphicFramePr>
          <p:cNvPr id="3" name="Table 3"/>
          <p:cNvGraphicFramePr>
            <a:graphicFrameLocks noGrp="1"/>
          </p:cNvGraphicFramePr>
          <p:nvPr/>
        </p:nvGraphicFramePr>
        <p:xfrm>
          <a:off x="4082156" y="2073023"/>
          <a:ext cx="8839102" cy="7466378"/>
        </p:xfrm>
        <a:graphic>
          <a:graphicData uri="http://schemas.openxmlformats.org/drawingml/2006/table">
            <a:tbl>
              <a:tblPr/>
              <a:tblGrid>
                <a:gridCol w="4419551">
                  <a:extLst>
                    <a:ext uri="{9D8B030D-6E8A-4147-A177-3AD203B41FA5}">
                      <a16:colId xmlns:a16="http://schemas.microsoft.com/office/drawing/2014/main" val="20000"/>
                    </a:ext>
                  </a:extLst>
                </a:gridCol>
                <a:gridCol w="4419551">
                  <a:extLst>
                    <a:ext uri="{9D8B030D-6E8A-4147-A177-3AD203B41FA5}">
                      <a16:colId xmlns:a16="http://schemas.microsoft.com/office/drawing/2014/main" val="20001"/>
                    </a:ext>
                  </a:extLst>
                </a:gridCol>
              </a:tblGrid>
              <a:tr h="876182">
                <a:tc>
                  <a:txBody>
                    <a:bodyPr/>
                    <a:lstStyle/>
                    <a:p>
                      <a:pPr algn="ctr">
                        <a:lnSpc>
                          <a:spcPts val="3924"/>
                        </a:lnSpc>
                        <a:defRPr/>
                      </a:pPr>
                      <a:r>
                        <a:rPr lang="en-US" sz="2803" b="1">
                          <a:solidFill>
                            <a:srgbClr val="FFFFFF"/>
                          </a:solidFill>
                          <a:latin typeface="Roboto Bold"/>
                          <a:ea typeface="Roboto Bold"/>
                          <a:cs typeface="Roboto Bold"/>
                          <a:sym typeface="Roboto Bold"/>
                        </a:rPr>
                        <a:t>Ethical </a:t>
                      </a:r>
                      <a:endParaRPr lang="en-US" sz="1100"/>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tc>
                  <a:txBody>
                    <a:bodyPr/>
                    <a:lstStyle/>
                    <a:p>
                      <a:pPr algn="ctr">
                        <a:lnSpc>
                          <a:spcPts val="3924"/>
                        </a:lnSpc>
                        <a:defRPr/>
                      </a:pPr>
                      <a:r>
                        <a:rPr lang="en-US" sz="2803" b="1">
                          <a:solidFill>
                            <a:srgbClr val="FFFFFF"/>
                          </a:solidFill>
                          <a:latin typeface="Roboto Bold"/>
                          <a:ea typeface="Roboto Bold"/>
                          <a:cs typeface="Roboto Bold"/>
                          <a:sym typeface="Roboto Bold"/>
                        </a:rPr>
                        <a:t>Technical</a:t>
                      </a:r>
                      <a:endParaRPr lang="en-US" sz="1100"/>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0"/>
                  </a:ext>
                </a:extLst>
              </a:tr>
              <a:tr h="2053574">
                <a:tc>
                  <a:txBody>
                    <a:bodyPr/>
                    <a:lstStyle/>
                    <a:p>
                      <a:pPr algn="ctr">
                        <a:lnSpc>
                          <a:spcPts val="3401"/>
                        </a:lnSpc>
                        <a:defRPr/>
                      </a:pPr>
                      <a:r>
                        <a:rPr lang="en-US" sz="2429">
                          <a:solidFill>
                            <a:srgbClr val="FFFFFF"/>
                          </a:solidFill>
                          <a:latin typeface="Roboto"/>
                          <a:ea typeface="Roboto"/>
                          <a:cs typeface="Roboto"/>
                          <a:sym typeface="Roboto"/>
                        </a:rPr>
                        <a:t>Social Impact:</a:t>
                      </a:r>
                      <a:endParaRPr lang="en-US" sz="1100"/>
                    </a:p>
                    <a:p>
                      <a:pPr marL="524517" lvl="1" indent="-262259" algn="ctr">
                        <a:lnSpc>
                          <a:spcPts val="3401"/>
                        </a:lnSpc>
                        <a:buFont typeface="Arial"/>
                        <a:buChar char="•"/>
                      </a:pPr>
                      <a:r>
                        <a:rPr lang="en-US" sz="2429">
                          <a:solidFill>
                            <a:srgbClr val="FFFFFF"/>
                          </a:solidFill>
                          <a:latin typeface="Roboto"/>
                          <a:ea typeface="Roboto"/>
                          <a:cs typeface="Roboto"/>
                          <a:sym typeface="Roboto"/>
                        </a:rPr>
                        <a:t>Potential to normalize harmful behaviors online</a:t>
                      </a: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tc>
                  <a:txBody>
                    <a:bodyPr/>
                    <a:lstStyle/>
                    <a:p>
                      <a:pPr algn="ctr">
                        <a:lnSpc>
                          <a:spcPts val="3401"/>
                        </a:lnSpc>
                        <a:defRPr/>
                      </a:pPr>
                      <a:r>
                        <a:rPr lang="en-US" sz="2429">
                          <a:solidFill>
                            <a:srgbClr val="FFFFFF"/>
                          </a:solidFill>
                          <a:latin typeface="Roboto"/>
                          <a:ea typeface="Roboto"/>
                          <a:cs typeface="Roboto"/>
                          <a:sym typeface="Roboto"/>
                        </a:rPr>
                        <a:t>Algorithmic Bias:</a:t>
                      </a:r>
                      <a:endParaRPr lang="en-US" sz="1100"/>
                    </a:p>
                    <a:p>
                      <a:pPr marL="524514" lvl="1" indent="-262257" algn="ctr">
                        <a:lnSpc>
                          <a:spcPts val="3401"/>
                        </a:lnSpc>
                        <a:buFont typeface="Arial"/>
                        <a:buChar char="•"/>
                      </a:pPr>
                      <a:r>
                        <a:rPr lang="en-US" sz="2429">
                          <a:solidFill>
                            <a:srgbClr val="FFFFFF"/>
                          </a:solidFill>
                          <a:latin typeface="Roboto"/>
                          <a:ea typeface="Roboto"/>
                          <a:cs typeface="Roboto"/>
                          <a:sym typeface="Roboto"/>
                        </a:rPr>
                        <a:t>AI algorithms may reflect existing societal biases</a:t>
                      </a: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1"/>
                  </a:ext>
                </a:extLst>
              </a:tr>
              <a:tr h="2011643">
                <a:tc>
                  <a:txBody>
                    <a:bodyPr/>
                    <a:lstStyle/>
                    <a:p>
                      <a:pPr algn="ctr">
                        <a:lnSpc>
                          <a:spcPts val="3401"/>
                        </a:lnSpc>
                        <a:defRPr/>
                      </a:pPr>
                      <a:r>
                        <a:rPr lang="en-US" sz="2429">
                          <a:solidFill>
                            <a:srgbClr val="FFFFFF"/>
                          </a:solidFill>
                          <a:latin typeface="Roboto"/>
                          <a:ea typeface="Roboto"/>
                          <a:cs typeface="Roboto"/>
                          <a:sym typeface="Roboto"/>
                        </a:rPr>
                        <a:t>Lack of Ethical Reasoning:</a:t>
                      </a:r>
                      <a:endParaRPr lang="en-US" sz="1100"/>
                    </a:p>
                    <a:p>
                      <a:pPr marL="524514" lvl="1" indent="-262257" algn="ctr">
                        <a:lnSpc>
                          <a:spcPts val="3401"/>
                        </a:lnSpc>
                        <a:buFont typeface="Arial"/>
                        <a:buChar char="•"/>
                      </a:pPr>
                      <a:r>
                        <a:rPr lang="en-US" sz="2429">
                          <a:solidFill>
                            <a:srgbClr val="FFFFFF"/>
                          </a:solidFill>
                          <a:latin typeface="Roboto"/>
                          <a:ea typeface="Roboto"/>
                          <a:cs typeface="Roboto"/>
                          <a:sym typeface="Roboto"/>
                        </a:rPr>
                        <a:t> AI chatbots lack the ability to make ethical decisions</a:t>
                      </a: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tc>
                  <a:txBody>
                    <a:bodyPr/>
                    <a:lstStyle/>
                    <a:p>
                      <a:pPr algn="ctr">
                        <a:lnSpc>
                          <a:spcPts val="3401"/>
                        </a:lnSpc>
                        <a:defRPr/>
                      </a:pPr>
                      <a:r>
                        <a:rPr lang="en-US" sz="2429">
                          <a:solidFill>
                            <a:srgbClr val="FFFFFF"/>
                          </a:solidFill>
                          <a:latin typeface="Roboto"/>
                          <a:ea typeface="Roboto"/>
                          <a:cs typeface="Roboto"/>
                          <a:sym typeface="Roboto"/>
                        </a:rPr>
                        <a:t>Training Data Issues:</a:t>
                      </a:r>
                      <a:endParaRPr lang="en-US" sz="1100"/>
                    </a:p>
                    <a:p>
                      <a:pPr marL="524517" lvl="1" indent="-262259" algn="ctr">
                        <a:lnSpc>
                          <a:spcPts val="3401"/>
                        </a:lnSpc>
                        <a:buFont typeface="Arial"/>
                        <a:buChar char="•"/>
                      </a:pPr>
                      <a:r>
                        <a:rPr lang="en-US" sz="2429">
                          <a:solidFill>
                            <a:srgbClr val="FFFFFF"/>
                          </a:solidFill>
                          <a:latin typeface="Roboto"/>
                          <a:ea typeface="Roboto"/>
                          <a:cs typeface="Roboto"/>
                          <a:sym typeface="Roboto"/>
                        </a:rPr>
                        <a:t>Insufficient filters to moderate inappropriate material</a:t>
                      </a: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2"/>
                  </a:ext>
                </a:extLst>
              </a:tr>
              <a:tr h="2413971">
                <a:tc>
                  <a:txBody>
                    <a:bodyPr/>
                    <a:lstStyle/>
                    <a:p>
                      <a:pPr algn="ctr">
                        <a:lnSpc>
                          <a:spcPts val="3401"/>
                        </a:lnSpc>
                        <a:defRPr/>
                      </a:pPr>
                      <a:r>
                        <a:rPr lang="en-US" sz="2429">
                          <a:solidFill>
                            <a:srgbClr val="FFFFFF"/>
                          </a:solidFill>
                          <a:latin typeface="Roboto"/>
                          <a:ea typeface="Roboto"/>
                          <a:cs typeface="Roboto"/>
                          <a:sym typeface="Roboto"/>
                        </a:rPr>
                        <a:t>Real-World Consequences:</a:t>
                      </a:r>
                      <a:endParaRPr lang="en-US" sz="1100"/>
                    </a:p>
                    <a:p>
                      <a:pPr marL="524514" lvl="1" indent="-262257" algn="ctr">
                        <a:lnSpc>
                          <a:spcPts val="3401"/>
                        </a:lnSpc>
                        <a:buFont typeface="Arial"/>
                        <a:buChar char="•"/>
                      </a:pPr>
                      <a:r>
                        <a:rPr lang="en-US" sz="2429">
                          <a:solidFill>
                            <a:srgbClr val="FFFFFF"/>
                          </a:solidFill>
                          <a:latin typeface="Roboto"/>
                          <a:ea typeface="Roboto"/>
                          <a:cs typeface="Roboto"/>
                          <a:sym typeface="Roboto"/>
                        </a:rPr>
                        <a:t>Impact on vulnerable populations, worsening inequalities</a:t>
                      </a: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tc>
                  <a:txBody>
                    <a:bodyPr/>
                    <a:lstStyle/>
                    <a:p>
                      <a:pPr algn="ctr">
                        <a:lnSpc>
                          <a:spcPts val="3401"/>
                        </a:lnSpc>
                        <a:defRPr/>
                      </a:pPr>
                      <a:r>
                        <a:rPr lang="en-US" sz="2429">
                          <a:solidFill>
                            <a:srgbClr val="FFFFFF"/>
                          </a:solidFill>
                          <a:latin typeface="Roboto"/>
                          <a:ea typeface="Roboto"/>
                          <a:cs typeface="Roboto"/>
                          <a:sym typeface="Roboto"/>
                        </a:rPr>
                        <a:t>Manipulation Risk:</a:t>
                      </a:r>
                      <a:endParaRPr lang="en-US" sz="1100"/>
                    </a:p>
                    <a:p>
                      <a:pPr marL="524517" lvl="1" indent="-262259" algn="ctr">
                        <a:lnSpc>
                          <a:spcPts val="3401"/>
                        </a:lnSpc>
                        <a:buFont typeface="Arial"/>
                        <a:buChar char="•"/>
                      </a:pPr>
                      <a:r>
                        <a:rPr lang="en-US" sz="2429">
                          <a:solidFill>
                            <a:srgbClr val="FFFFFF"/>
                          </a:solidFill>
                          <a:latin typeface="Roboto"/>
                          <a:ea typeface="Roboto"/>
                          <a:cs typeface="Roboto"/>
                          <a:sym typeface="Roboto"/>
                        </a:rPr>
                        <a:t>Potential for generating harmful or offensive content</a:t>
                      </a:r>
                    </a:p>
                    <a:p>
                      <a:pPr algn="ctr">
                        <a:lnSpc>
                          <a:spcPts val="3401"/>
                        </a:lnSpc>
                      </a:pPr>
                      <a:endParaRPr lang="en-US" sz="2429">
                        <a:solidFill>
                          <a:srgbClr val="FFFFFF"/>
                        </a:solidFill>
                        <a:latin typeface="Roboto"/>
                        <a:ea typeface="Roboto"/>
                        <a:cs typeface="Roboto"/>
                        <a:sym typeface="Roboto"/>
                      </a:endParaRPr>
                    </a:p>
                  </a:txBody>
                  <a:tcPr marL="178004" marR="178004" marT="178004" marB="178004" anchor="ctr">
                    <a:lnL w="33266" cap="flat" cmpd="sng" algn="ctr">
                      <a:solidFill>
                        <a:srgbClr val="99ACFF"/>
                      </a:solidFill>
                      <a:prstDash val="solid"/>
                      <a:round/>
                      <a:headEnd type="none" w="med" len="med"/>
                      <a:tailEnd type="none" w="med" len="med"/>
                    </a:lnL>
                    <a:lnR w="33266" cap="flat" cmpd="sng" algn="ctr">
                      <a:solidFill>
                        <a:srgbClr val="99ACFF"/>
                      </a:solidFill>
                      <a:prstDash val="solid"/>
                      <a:round/>
                      <a:headEnd type="none" w="med" len="med"/>
                      <a:tailEnd type="none" w="med" len="med"/>
                    </a:lnR>
                    <a:lnT w="33266" cap="flat" cmpd="sng" algn="ctr">
                      <a:solidFill>
                        <a:srgbClr val="99ACFF"/>
                      </a:solidFill>
                      <a:prstDash val="solid"/>
                      <a:round/>
                      <a:headEnd type="none" w="med" len="med"/>
                      <a:tailEnd type="none" w="med" len="med"/>
                    </a:lnT>
                    <a:lnB w="33266" cap="flat" cmpd="sng" algn="ctr">
                      <a:solidFill>
                        <a:srgbClr val="99AC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601500" y="616352"/>
            <a:ext cx="2420598" cy="2347183"/>
          </a:xfrm>
          <a:custGeom>
            <a:avLst/>
            <a:gdLst/>
            <a:ahLst/>
            <a:cxnLst/>
            <a:rect l="l" t="t" r="r" b="b"/>
            <a:pathLst>
              <a:path w="2420598" h="2347183">
                <a:moveTo>
                  <a:pt x="0" y="0"/>
                </a:moveTo>
                <a:lnTo>
                  <a:pt x="2420598" y="0"/>
                </a:lnTo>
                <a:lnTo>
                  <a:pt x="2420598" y="2347183"/>
                </a:lnTo>
                <a:lnTo>
                  <a:pt x="0" y="23471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AU"/>
          </a:p>
        </p:txBody>
      </p:sp>
      <p:sp>
        <p:nvSpPr>
          <p:cNvPr id="3" name="TextBox 3"/>
          <p:cNvSpPr txBox="1"/>
          <p:nvPr/>
        </p:nvSpPr>
        <p:spPr>
          <a:xfrm>
            <a:off x="6060076" y="3328035"/>
            <a:ext cx="6242684" cy="767715"/>
          </a:xfrm>
          <a:prstGeom prst="rect">
            <a:avLst/>
          </a:prstGeom>
        </p:spPr>
        <p:txBody>
          <a:bodyPr lIns="0" tIns="0" rIns="0" bIns="0" rtlCol="0" anchor="t">
            <a:spAutoFit/>
          </a:bodyPr>
          <a:lstStyle/>
          <a:p>
            <a:pPr marL="0" lvl="0" indent="0" algn="l">
              <a:lnSpc>
                <a:spcPts val="6240"/>
              </a:lnSpc>
            </a:pPr>
            <a:r>
              <a:rPr lang="en-US" sz="4800">
                <a:solidFill>
                  <a:srgbClr val="FFFFFF"/>
                </a:solidFill>
                <a:latin typeface="JetBrains Mono"/>
                <a:ea typeface="JetBrains Mono"/>
                <a:cs typeface="JetBrains Mono"/>
                <a:sym typeface="JetBrains Mono"/>
              </a:rPr>
              <a:t>Problem Statement</a:t>
            </a:r>
          </a:p>
        </p:txBody>
      </p:sp>
      <p:sp>
        <p:nvSpPr>
          <p:cNvPr id="4" name="TextBox 4"/>
          <p:cNvSpPr txBox="1"/>
          <p:nvPr/>
        </p:nvSpPr>
        <p:spPr>
          <a:xfrm>
            <a:off x="1428068" y="5067300"/>
            <a:ext cx="15506700" cy="995680"/>
          </a:xfrm>
          <a:prstGeom prst="rect">
            <a:avLst/>
          </a:prstGeom>
        </p:spPr>
        <p:txBody>
          <a:bodyPr lIns="0" tIns="0" rIns="0" bIns="0" rtlCol="0" anchor="t">
            <a:spAutoFit/>
          </a:bodyPr>
          <a:lstStyle/>
          <a:p>
            <a:pPr algn="ctr">
              <a:lnSpc>
                <a:spcPts val="3919"/>
              </a:lnSpc>
              <a:spcBef>
                <a:spcPct val="0"/>
              </a:spcBef>
            </a:pPr>
            <a:r>
              <a:rPr lang="en-US" sz="2799" dirty="0">
                <a:solidFill>
                  <a:srgbClr val="FFFFFF"/>
                </a:solidFill>
                <a:latin typeface="Roboto"/>
                <a:ea typeface="Roboto"/>
                <a:cs typeface="Roboto"/>
                <a:sym typeface="Roboto"/>
              </a:rPr>
              <a:t>The problem statement highlights the fact that many AI chatbots lack measures to prevent racial bias and ensure ethical behavior, leading to the risk of spreading discriminatory content.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sp>
        <p:nvSpPr>
          <p:cNvPr id="2" name="Freeform 2"/>
          <p:cNvSpPr/>
          <p:nvPr/>
        </p:nvSpPr>
        <p:spPr>
          <a:xfrm>
            <a:off x="5611099" y="2020656"/>
            <a:ext cx="7097826" cy="5781502"/>
          </a:xfrm>
          <a:custGeom>
            <a:avLst/>
            <a:gdLst/>
            <a:ahLst/>
            <a:cxnLst/>
            <a:rect l="l" t="t" r="r" b="b"/>
            <a:pathLst>
              <a:path w="7097826" h="5781502">
                <a:moveTo>
                  <a:pt x="0" y="0"/>
                </a:moveTo>
                <a:lnTo>
                  <a:pt x="7097826" y="0"/>
                </a:lnTo>
                <a:lnTo>
                  <a:pt x="7097826" y="5781502"/>
                </a:lnTo>
                <a:lnTo>
                  <a:pt x="0" y="57815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AU"/>
          </a:p>
        </p:txBody>
      </p:sp>
      <p:sp>
        <p:nvSpPr>
          <p:cNvPr id="3" name="Freeform 3"/>
          <p:cNvSpPr/>
          <p:nvPr/>
        </p:nvSpPr>
        <p:spPr>
          <a:xfrm rot="-9370400">
            <a:off x="6157806" y="3660331"/>
            <a:ext cx="1920320" cy="586571"/>
          </a:xfrm>
          <a:custGeom>
            <a:avLst/>
            <a:gdLst/>
            <a:ahLst/>
            <a:cxnLst/>
            <a:rect l="l" t="t" r="r" b="b"/>
            <a:pathLst>
              <a:path w="1920320" h="586571">
                <a:moveTo>
                  <a:pt x="0" y="0"/>
                </a:moveTo>
                <a:lnTo>
                  <a:pt x="1920320" y="0"/>
                </a:lnTo>
                <a:lnTo>
                  <a:pt x="1920320" y="586570"/>
                </a:lnTo>
                <a:lnTo>
                  <a:pt x="0" y="5865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AU"/>
          </a:p>
        </p:txBody>
      </p:sp>
      <p:sp>
        <p:nvSpPr>
          <p:cNvPr id="4" name="Freeform 4"/>
          <p:cNvSpPr/>
          <p:nvPr/>
        </p:nvSpPr>
        <p:spPr>
          <a:xfrm rot="-1883419">
            <a:off x="11604226" y="3493697"/>
            <a:ext cx="2141099" cy="654008"/>
          </a:xfrm>
          <a:custGeom>
            <a:avLst/>
            <a:gdLst/>
            <a:ahLst/>
            <a:cxnLst/>
            <a:rect l="l" t="t" r="r" b="b"/>
            <a:pathLst>
              <a:path w="2141099" h="654008">
                <a:moveTo>
                  <a:pt x="0" y="0"/>
                </a:moveTo>
                <a:lnTo>
                  <a:pt x="2141099" y="0"/>
                </a:lnTo>
                <a:lnTo>
                  <a:pt x="2141099" y="654008"/>
                </a:lnTo>
                <a:lnTo>
                  <a:pt x="0" y="65400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AU"/>
          </a:p>
        </p:txBody>
      </p:sp>
      <p:sp>
        <p:nvSpPr>
          <p:cNvPr id="5" name="Freeform 5"/>
          <p:cNvSpPr/>
          <p:nvPr/>
        </p:nvSpPr>
        <p:spPr>
          <a:xfrm rot="1768705">
            <a:off x="10392154" y="5938548"/>
            <a:ext cx="1914178" cy="584694"/>
          </a:xfrm>
          <a:custGeom>
            <a:avLst/>
            <a:gdLst/>
            <a:ahLst/>
            <a:cxnLst/>
            <a:rect l="l" t="t" r="r" b="b"/>
            <a:pathLst>
              <a:path w="1914178" h="584694">
                <a:moveTo>
                  <a:pt x="0" y="0"/>
                </a:moveTo>
                <a:lnTo>
                  <a:pt x="1914178" y="0"/>
                </a:lnTo>
                <a:lnTo>
                  <a:pt x="1914178" y="584694"/>
                </a:lnTo>
                <a:lnTo>
                  <a:pt x="0" y="58469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AU"/>
          </a:p>
        </p:txBody>
      </p:sp>
      <p:sp>
        <p:nvSpPr>
          <p:cNvPr id="6" name="Freeform 6"/>
          <p:cNvSpPr/>
          <p:nvPr/>
        </p:nvSpPr>
        <p:spPr>
          <a:xfrm rot="8907159">
            <a:off x="6585609" y="6235491"/>
            <a:ext cx="2343900" cy="715955"/>
          </a:xfrm>
          <a:custGeom>
            <a:avLst/>
            <a:gdLst/>
            <a:ahLst/>
            <a:cxnLst/>
            <a:rect l="l" t="t" r="r" b="b"/>
            <a:pathLst>
              <a:path w="2343900" h="715955">
                <a:moveTo>
                  <a:pt x="0" y="0"/>
                </a:moveTo>
                <a:lnTo>
                  <a:pt x="2343900" y="0"/>
                </a:lnTo>
                <a:lnTo>
                  <a:pt x="2343900" y="715955"/>
                </a:lnTo>
                <a:lnTo>
                  <a:pt x="0" y="71595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AU"/>
          </a:p>
        </p:txBody>
      </p:sp>
      <p:sp>
        <p:nvSpPr>
          <p:cNvPr id="7" name="Freeform 7"/>
          <p:cNvSpPr/>
          <p:nvPr/>
        </p:nvSpPr>
        <p:spPr>
          <a:xfrm>
            <a:off x="488580" y="6956375"/>
            <a:ext cx="6082939" cy="2980640"/>
          </a:xfrm>
          <a:custGeom>
            <a:avLst/>
            <a:gdLst/>
            <a:ahLst/>
            <a:cxnLst/>
            <a:rect l="l" t="t" r="r" b="b"/>
            <a:pathLst>
              <a:path w="6082939" h="2980640">
                <a:moveTo>
                  <a:pt x="0" y="0"/>
                </a:moveTo>
                <a:lnTo>
                  <a:pt x="6082939" y="0"/>
                </a:lnTo>
                <a:lnTo>
                  <a:pt x="6082939" y="2980640"/>
                </a:lnTo>
                <a:lnTo>
                  <a:pt x="0" y="2980640"/>
                </a:lnTo>
                <a:lnTo>
                  <a:pt x="0" y="0"/>
                </a:lnTo>
                <a:close/>
              </a:path>
            </a:pathLst>
          </a:custGeom>
          <a:blipFill>
            <a:blip r:embed="rId7"/>
            <a:stretch>
              <a:fillRect/>
            </a:stretch>
          </a:blipFill>
        </p:spPr>
        <p:txBody>
          <a:bodyPr/>
          <a:lstStyle/>
          <a:p>
            <a:endParaRPr lang="en-AU"/>
          </a:p>
        </p:txBody>
      </p:sp>
      <p:sp>
        <p:nvSpPr>
          <p:cNvPr id="8" name="Freeform 8"/>
          <p:cNvSpPr/>
          <p:nvPr/>
        </p:nvSpPr>
        <p:spPr>
          <a:xfrm>
            <a:off x="488580" y="1594300"/>
            <a:ext cx="5444576" cy="2359316"/>
          </a:xfrm>
          <a:custGeom>
            <a:avLst/>
            <a:gdLst/>
            <a:ahLst/>
            <a:cxnLst/>
            <a:rect l="l" t="t" r="r" b="b"/>
            <a:pathLst>
              <a:path w="5444576" h="2359316">
                <a:moveTo>
                  <a:pt x="0" y="0"/>
                </a:moveTo>
                <a:lnTo>
                  <a:pt x="5444576" y="0"/>
                </a:lnTo>
                <a:lnTo>
                  <a:pt x="5444576" y="2359316"/>
                </a:lnTo>
                <a:lnTo>
                  <a:pt x="0" y="2359316"/>
                </a:lnTo>
                <a:lnTo>
                  <a:pt x="0" y="0"/>
                </a:lnTo>
                <a:close/>
              </a:path>
            </a:pathLst>
          </a:custGeom>
          <a:blipFill>
            <a:blip r:embed="rId8"/>
            <a:stretch>
              <a:fillRect/>
            </a:stretch>
          </a:blipFill>
        </p:spPr>
        <p:txBody>
          <a:bodyPr/>
          <a:lstStyle/>
          <a:p>
            <a:endParaRPr lang="en-AU"/>
          </a:p>
        </p:txBody>
      </p:sp>
      <p:sp>
        <p:nvSpPr>
          <p:cNvPr id="9" name="TextBox 9"/>
          <p:cNvSpPr txBox="1"/>
          <p:nvPr/>
        </p:nvSpPr>
        <p:spPr>
          <a:xfrm>
            <a:off x="12326291" y="6796756"/>
            <a:ext cx="5568955" cy="2277110"/>
          </a:xfrm>
          <a:prstGeom prst="rect">
            <a:avLst/>
          </a:prstGeom>
        </p:spPr>
        <p:txBody>
          <a:bodyPr lIns="0" tIns="0" rIns="0" bIns="0" rtlCol="0" anchor="t">
            <a:spAutoFit/>
          </a:bodyPr>
          <a:lstStyle/>
          <a:p>
            <a:pPr algn="l">
              <a:lnSpc>
                <a:spcPts val="3640"/>
              </a:lnSpc>
            </a:pPr>
            <a:r>
              <a:rPr lang="en-US" sz="2600" b="1">
                <a:solidFill>
                  <a:srgbClr val="FFFFFF"/>
                </a:solidFill>
                <a:latin typeface="Roboto Bold"/>
                <a:ea typeface="Roboto Bold"/>
                <a:cs typeface="Roboto Bold"/>
                <a:sym typeface="Roboto Bold"/>
              </a:rPr>
              <a:t>Key Failures:</a:t>
            </a:r>
          </a:p>
          <a:p>
            <a:pPr marL="561341" lvl="1" indent="-280670" algn="l">
              <a:lnSpc>
                <a:spcPts val="3640"/>
              </a:lnSpc>
              <a:buFont typeface="Arial"/>
              <a:buChar char="•"/>
            </a:pPr>
            <a:r>
              <a:rPr lang="en-US" sz="2600">
                <a:solidFill>
                  <a:srgbClr val="FFFFFF"/>
                </a:solidFill>
                <a:latin typeface="Roboto"/>
                <a:ea typeface="Roboto"/>
                <a:cs typeface="Roboto"/>
                <a:sym typeface="Roboto"/>
              </a:rPr>
              <a:t>Lack of bias detection</a:t>
            </a:r>
          </a:p>
          <a:p>
            <a:pPr marL="561341" lvl="1" indent="-280670" algn="l">
              <a:lnSpc>
                <a:spcPts val="3640"/>
              </a:lnSpc>
              <a:buFont typeface="Arial"/>
              <a:buChar char="•"/>
            </a:pPr>
            <a:r>
              <a:rPr lang="en-US" sz="2600">
                <a:solidFill>
                  <a:srgbClr val="FFFFFF"/>
                </a:solidFill>
                <a:latin typeface="Roboto"/>
                <a:ea typeface="Roboto"/>
                <a:cs typeface="Roboto"/>
                <a:sym typeface="Roboto"/>
              </a:rPr>
              <a:t>Misinterpretation of online social dynamics </a:t>
            </a:r>
          </a:p>
          <a:p>
            <a:pPr algn="just">
              <a:lnSpc>
                <a:spcPts val="3640"/>
              </a:lnSpc>
            </a:pPr>
            <a:endParaRPr lang="en-US" sz="2600">
              <a:solidFill>
                <a:srgbClr val="FFFFFF"/>
              </a:solidFill>
              <a:latin typeface="Roboto"/>
              <a:ea typeface="Roboto"/>
              <a:cs typeface="Roboto"/>
              <a:sym typeface="Roboto"/>
            </a:endParaRPr>
          </a:p>
        </p:txBody>
      </p:sp>
      <p:sp>
        <p:nvSpPr>
          <p:cNvPr id="10" name="TextBox 10"/>
          <p:cNvSpPr txBox="1"/>
          <p:nvPr/>
        </p:nvSpPr>
        <p:spPr>
          <a:xfrm>
            <a:off x="3586506" y="222276"/>
            <a:ext cx="11147012" cy="811530"/>
          </a:xfrm>
          <a:prstGeom prst="rect">
            <a:avLst/>
          </a:prstGeom>
        </p:spPr>
        <p:txBody>
          <a:bodyPr lIns="0" tIns="0" rIns="0" bIns="0" rtlCol="0" anchor="t">
            <a:spAutoFit/>
          </a:bodyPr>
          <a:lstStyle/>
          <a:p>
            <a:pPr algn="just">
              <a:lnSpc>
                <a:spcPts val="6720"/>
              </a:lnSpc>
            </a:pPr>
            <a:r>
              <a:rPr lang="en-US" sz="4800" b="1">
                <a:solidFill>
                  <a:srgbClr val="FFFFFF"/>
                </a:solidFill>
                <a:latin typeface="JetBrains Mono Bold"/>
                <a:ea typeface="JetBrains Mono Bold"/>
                <a:cs typeface="JetBrains Mono Bold"/>
                <a:sym typeface="JetBrains Mono Bold"/>
              </a:rPr>
              <a:t>Case Study - Microsoft Tay AI</a:t>
            </a:r>
          </a:p>
        </p:txBody>
      </p:sp>
      <p:sp>
        <p:nvSpPr>
          <p:cNvPr id="11" name="TextBox 11"/>
          <p:cNvSpPr txBox="1"/>
          <p:nvPr/>
        </p:nvSpPr>
        <p:spPr>
          <a:xfrm>
            <a:off x="6618174" y="4533582"/>
            <a:ext cx="5051652" cy="679451"/>
          </a:xfrm>
          <a:prstGeom prst="rect">
            <a:avLst/>
          </a:prstGeom>
        </p:spPr>
        <p:txBody>
          <a:bodyPr lIns="0" tIns="0" rIns="0" bIns="0" rtlCol="0" anchor="t">
            <a:spAutoFit/>
          </a:bodyPr>
          <a:lstStyle/>
          <a:p>
            <a:pPr algn="ctr">
              <a:lnSpc>
                <a:spcPts val="5599"/>
              </a:lnSpc>
              <a:spcBef>
                <a:spcPct val="0"/>
              </a:spcBef>
            </a:pPr>
            <a:r>
              <a:rPr lang="en-US" sz="3999">
                <a:solidFill>
                  <a:srgbClr val="FFFFFF"/>
                </a:solidFill>
                <a:latin typeface="Roboto"/>
                <a:ea typeface="Roboto"/>
                <a:cs typeface="Roboto"/>
                <a:sym typeface="Roboto"/>
              </a:rPr>
              <a:t>Tay AI by Microsoft</a:t>
            </a:r>
          </a:p>
        </p:txBody>
      </p:sp>
      <p:sp>
        <p:nvSpPr>
          <p:cNvPr id="12" name="TextBox 12"/>
          <p:cNvSpPr txBox="1"/>
          <p:nvPr/>
        </p:nvSpPr>
        <p:spPr>
          <a:xfrm>
            <a:off x="834558" y="4731703"/>
            <a:ext cx="4413822" cy="905510"/>
          </a:xfrm>
          <a:prstGeom prst="rect">
            <a:avLst/>
          </a:prstGeom>
        </p:spPr>
        <p:txBody>
          <a:bodyPr lIns="0" tIns="0" rIns="0" bIns="0" rtlCol="0" anchor="t">
            <a:spAutoFit/>
          </a:bodyPr>
          <a:lstStyle/>
          <a:p>
            <a:pPr algn="ctr">
              <a:lnSpc>
                <a:spcPts val="3640"/>
              </a:lnSpc>
            </a:pPr>
            <a:r>
              <a:rPr lang="en-US" sz="2600" dirty="0">
                <a:solidFill>
                  <a:srgbClr val="FFFFFF"/>
                </a:solidFill>
                <a:latin typeface="Roboto"/>
                <a:ea typeface="Roboto"/>
                <a:cs typeface="Roboto"/>
                <a:sym typeface="Roboto"/>
              </a:rPr>
              <a:t>1. Released on Twitter to mimic an American teenager</a:t>
            </a:r>
          </a:p>
        </p:txBody>
      </p:sp>
      <p:sp>
        <p:nvSpPr>
          <p:cNvPr id="13" name="TextBox 13"/>
          <p:cNvSpPr txBox="1"/>
          <p:nvPr/>
        </p:nvSpPr>
        <p:spPr>
          <a:xfrm>
            <a:off x="13623017" y="2502615"/>
            <a:ext cx="4258783" cy="905510"/>
          </a:xfrm>
          <a:prstGeom prst="rect">
            <a:avLst/>
          </a:prstGeom>
        </p:spPr>
        <p:txBody>
          <a:bodyPr lIns="0" tIns="0" rIns="0" bIns="0" rtlCol="0" anchor="t">
            <a:spAutoFit/>
          </a:bodyPr>
          <a:lstStyle/>
          <a:p>
            <a:pPr algn="ctr">
              <a:lnSpc>
                <a:spcPts val="3640"/>
              </a:lnSpc>
            </a:pPr>
            <a:r>
              <a:rPr lang="en-US" sz="2600" dirty="0">
                <a:solidFill>
                  <a:srgbClr val="FFFFFF"/>
                </a:solidFill>
                <a:latin typeface="Roboto"/>
                <a:ea typeface="Roboto"/>
                <a:cs typeface="Roboto"/>
                <a:sym typeface="Roboto"/>
              </a:rPr>
              <a:t>2. Backlash due to </a:t>
            </a:r>
          </a:p>
          <a:p>
            <a:pPr algn="ctr">
              <a:lnSpc>
                <a:spcPts val="3640"/>
              </a:lnSpc>
            </a:pPr>
            <a:r>
              <a:rPr lang="en-US" sz="2600" dirty="0">
                <a:solidFill>
                  <a:srgbClr val="FFFFFF"/>
                </a:solidFill>
                <a:latin typeface="Roboto"/>
                <a:ea typeface="Roboto"/>
                <a:cs typeface="Roboto"/>
                <a:sym typeface="Roboto"/>
              </a:rPr>
              <a:t>offensive behavior</a:t>
            </a:r>
          </a:p>
        </p:txBody>
      </p:sp>
      <p:sp>
        <p:nvSpPr>
          <p:cNvPr id="14" name="TextBox 14"/>
          <p:cNvSpPr txBox="1"/>
          <p:nvPr/>
        </p:nvSpPr>
        <p:spPr>
          <a:xfrm>
            <a:off x="12586238" y="9704872"/>
            <a:ext cx="5657493" cy="407135"/>
          </a:xfrm>
          <a:prstGeom prst="rect">
            <a:avLst/>
          </a:prstGeom>
        </p:spPr>
        <p:txBody>
          <a:bodyPr lIns="0" tIns="0" rIns="0" bIns="0" rtlCol="0" anchor="t">
            <a:spAutoFit/>
          </a:bodyPr>
          <a:lstStyle/>
          <a:p>
            <a:pPr algn="ctr">
              <a:lnSpc>
                <a:spcPts val="3284"/>
              </a:lnSpc>
            </a:pPr>
            <a:r>
              <a:rPr lang="en-US" sz="2346">
                <a:solidFill>
                  <a:srgbClr val="FFFFFF"/>
                </a:solidFill>
                <a:latin typeface="Roboto"/>
                <a:ea typeface="Roboto"/>
                <a:cs typeface="Roboto"/>
                <a:sym typeface="Roboto"/>
              </a:rPr>
              <a:t>Source: Isbell &amp; Stroud (2018); Hunt (2016)</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52A48"/>
        </a:solidFill>
        <a:effectLst/>
      </p:bgPr>
    </p:bg>
    <p:spTree>
      <p:nvGrpSpPr>
        <p:cNvPr id="1" name=""/>
        <p:cNvGrpSpPr/>
        <p:nvPr/>
      </p:nvGrpSpPr>
      <p:grpSpPr>
        <a:xfrm>
          <a:off x="0" y="0"/>
          <a:ext cx="0" cy="0"/>
          <a:chOff x="0" y="0"/>
          <a:chExt cx="0" cy="0"/>
        </a:xfrm>
      </p:grpSpPr>
      <p:grpSp>
        <p:nvGrpSpPr>
          <p:cNvPr id="2" name="Group 2"/>
          <p:cNvGrpSpPr/>
          <p:nvPr/>
        </p:nvGrpSpPr>
        <p:grpSpPr>
          <a:xfrm>
            <a:off x="7536278" y="4006595"/>
            <a:ext cx="3086100" cy="2652117"/>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5271FF"/>
            </a:solidFill>
          </p:spPr>
          <p:txBody>
            <a:bodyPr/>
            <a:lstStyle/>
            <a:p>
              <a:endParaRPr lang="en-AU"/>
            </a:p>
          </p:txBody>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3640"/>
                </a:lnSpc>
              </a:pPr>
              <a:endParaRPr/>
            </a:p>
          </p:txBody>
        </p:sp>
      </p:grpSp>
      <p:grpSp>
        <p:nvGrpSpPr>
          <p:cNvPr id="5" name="Group 5"/>
          <p:cNvGrpSpPr/>
          <p:nvPr/>
        </p:nvGrpSpPr>
        <p:grpSpPr>
          <a:xfrm>
            <a:off x="4514850" y="5339080"/>
            <a:ext cx="3086100" cy="2652117"/>
            <a:chOff x="0" y="0"/>
            <a:chExt cx="812800" cy="698500"/>
          </a:xfrm>
        </p:grpSpPr>
        <p:sp>
          <p:nvSpPr>
            <p:cNvPr id="6" name="Freeform 6"/>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99ACFF"/>
            </a:solidFill>
          </p:spPr>
          <p:txBody>
            <a:bodyPr/>
            <a:lstStyle/>
            <a:p>
              <a:endParaRPr lang="en-AU"/>
            </a:p>
          </p:txBody>
        </p:sp>
        <p:sp>
          <p:nvSpPr>
            <p:cNvPr id="7" name="TextBox 7"/>
            <p:cNvSpPr txBox="1"/>
            <p:nvPr/>
          </p:nvSpPr>
          <p:spPr>
            <a:xfrm>
              <a:off x="114300" y="-57150"/>
              <a:ext cx="584200" cy="755650"/>
            </a:xfrm>
            <a:prstGeom prst="rect">
              <a:avLst/>
            </a:prstGeom>
          </p:spPr>
          <p:txBody>
            <a:bodyPr lIns="50800" tIns="50800" rIns="50800" bIns="50800" rtlCol="0" anchor="ctr"/>
            <a:lstStyle/>
            <a:p>
              <a:pPr algn="ctr">
                <a:lnSpc>
                  <a:spcPts val="3640"/>
                </a:lnSpc>
              </a:pPr>
              <a:endParaRPr/>
            </a:p>
          </p:txBody>
        </p:sp>
      </p:grpSp>
      <p:grpSp>
        <p:nvGrpSpPr>
          <p:cNvPr id="8" name="Group 8"/>
          <p:cNvGrpSpPr/>
          <p:nvPr/>
        </p:nvGrpSpPr>
        <p:grpSpPr>
          <a:xfrm>
            <a:off x="10584581" y="5345155"/>
            <a:ext cx="3086100" cy="2652117"/>
            <a:chOff x="0" y="0"/>
            <a:chExt cx="812800" cy="698500"/>
          </a:xfrm>
        </p:grpSpPr>
        <p:sp>
          <p:nvSpPr>
            <p:cNvPr id="9" name="Freeform 9"/>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99ACFF"/>
            </a:solidFill>
          </p:spPr>
          <p:txBody>
            <a:bodyPr/>
            <a:lstStyle/>
            <a:p>
              <a:endParaRPr lang="en-AU"/>
            </a:p>
          </p:txBody>
        </p:sp>
        <p:sp>
          <p:nvSpPr>
            <p:cNvPr id="10" name="TextBox 10"/>
            <p:cNvSpPr txBox="1"/>
            <p:nvPr/>
          </p:nvSpPr>
          <p:spPr>
            <a:xfrm>
              <a:off x="114300" y="-57150"/>
              <a:ext cx="584200" cy="755650"/>
            </a:xfrm>
            <a:prstGeom prst="rect">
              <a:avLst/>
            </a:prstGeom>
          </p:spPr>
          <p:txBody>
            <a:bodyPr lIns="50800" tIns="50800" rIns="50800" bIns="50800" rtlCol="0" anchor="ctr"/>
            <a:lstStyle/>
            <a:p>
              <a:pPr algn="ctr">
                <a:lnSpc>
                  <a:spcPts val="3640"/>
                </a:lnSpc>
              </a:pPr>
              <a:endParaRPr/>
            </a:p>
          </p:txBody>
        </p:sp>
      </p:grpSp>
      <p:sp>
        <p:nvSpPr>
          <p:cNvPr id="11" name="TextBox 11"/>
          <p:cNvSpPr txBox="1"/>
          <p:nvPr/>
        </p:nvSpPr>
        <p:spPr>
          <a:xfrm>
            <a:off x="0" y="1204989"/>
            <a:ext cx="11464981" cy="533167"/>
          </a:xfrm>
          <a:prstGeom prst="rect">
            <a:avLst/>
          </a:prstGeom>
        </p:spPr>
        <p:txBody>
          <a:bodyPr lIns="0" tIns="0" rIns="0" bIns="0" rtlCol="0" anchor="t">
            <a:spAutoFit/>
          </a:bodyPr>
          <a:lstStyle/>
          <a:p>
            <a:pPr algn="just">
              <a:lnSpc>
                <a:spcPts val="4212"/>
              </a:lnSpc>
            </a:pPr>
            <a:endParaRPr/>
          </a:p>
        </p:txBody>
      </p:sp>
      <p:sp>
        <p:nvSpPr>
          <p:cNvPr id="12" name="TextBox 12"/>
          <p:cNvSpPr txBox="1"/>
          <p:nvPr/>
        </p:nvSpPr>
        <p:spPr>
          <a:xfrm>
            <a:off x="285750" y="300176"/>
            <a:ext cx="17259300" cy="811530"/>
          </a:xfrm>
          <a:prstGeom prst="rect">
            <a:avLst/>
          </a:prstGeom>
        </p:spPr>
        <p:txBody>
          <a:bodyPr lIns="0" tIns="0" rIns="0" bIns="0" rtlCol="0" anchor="t">
            <a:spAutoFit/>
          </a:bodyPr>
          <a:lstStyle/>
          <a:p>
            <a:pPr algn="l">
              <a:lnSpc>
                <a:spcPts val="6719"/>
              </a:lnSpc>
            </a:pPr>
            <a:r>
              <a:rPr lang="en-US" sz="4799" b="1">
                <a:solidFill>
                  <a:srgbClr val="FFFFFF"/>
                </a:solidFill>
                <a:latin typeface="JetBrains Mono Bold"/>
                <a:ea typeface="JetBrains Mono Bold"/>
                <a:cs typeface="JetBrains Mono Bold"/>
                <a:sym typeface="JetBrains Mono Bold"/>
              </a:rPr>
              <a:t>Why is this a problem?</a:t>
            </a:r>
          </a:p>
        </p:txBody>
      </p:sp>
      <p:sp>
        <p:nvSpPr>
          <p:cNvPr id="13" name="TextBox 13"/>
          <p:cNvSpPr txBox="1"/>
          <p:nvPr/>
        </p:nvSpPr>
        <p:spPr>
          <a:xfrm>
            <a:off x="5646019" y="1377060"/>
            <a:ext cx="6995962" cy="1819910"/>
          </a:xfrm>
          <a:prstGeom prst="rect">
            <a:avLst/>
          </a:prstGeom>
        </p:spPr>
        <p:txBody>
          <a:bodyPr lIns="0" tIns="0" rIns="0" bIns="0" rtlCol="0" anchor="t">
            <a:spAutoFit/>
          </a:bodyPr>
          <a:lstStyle/>
          <a:p>
            <a:pPr algn="ctr">
              <a:lnSpc>
                <a:spcPts val="3640"/>
              </a:lnSpc>
            </a:pPr>
            <a:r>
              <a:rPr lang="en-US" sz="2600" dirty="0">
                <a:solidFill>
                  <a:srgbClr val="FFFFFF"/>
                </a:solidFill>
                <a:latin typeface="Roboto"/>
                <a:ea typeface="Roboto"/>
                <a:cs typeface="Roboto"/>
                <a:sym typeface="Roboto"/>
              </a:rPr>
              <a:t>Inadequate Ethical Measures in AI Chatbots:</a:t>
            </a:r>
          </a:p>
          <a:p>
            <a:pPr algn="ctr">
              <a:lnSpc>
                <a:spcPts val="3640"/>
              </a:lnSpc>
              <a:spcBef>
                <a:spcPct val="0"/>
              </a:spcBef>
            </a:pPr>
            <a:r>
              <a:rPr lang="en-US" sz="2600" dirty="0">
                <a:solidFill>
                  <a:srgbClr val="FFFFFF"/>
                </a:solidFill>
                <a:latin typeface="Roboto"/>
                <a:ea typeface="Roboto"/>
                <a:cs typeface="Roboto"/>
                <a:sym typeface="Roboto"/>
              </a:rPr>
              <a:t>Many AI chatbots are developed without addressing racial bias or ethical principles, leading to discriminatory content. </a:t>
            </a:r>
          </a:p>
        </p:txBody>
      </p:sp>
      <p:sp>
        <p:nvSpPr>
          <p:cNvPr id="14" name="TextBox 14"/>
          <p:cNvSpPr txBox="1"/>
          <p:nvPr/>
        </p:nvSpPr>
        <p:spPr>
          <a:xfrm>
            <a:off x="7581900" y="5020670"/>
            <a:ext cx="3086100" cy="448310"/>
          </a:xfrm>
          <a:prstGeom prst="rect">
            <a:avLst/>
          </a:prstGeom>
        </p:spPr>
        <p:txBody>
          <a:bodyPr lIns="0" tIns="0" rIns="0" bIns="0" rtlCol="0" anchor="t">
            <a:spAutoFit/>
          </a:bodyPr>
          <a:lstStyle/>
          <a:p>
            <a:pPr algn="ctr">
              <a:lnSpc>
                <a:spcPts val="3640"/>
              </a:lnSpc>
              <a:spcBef>
                <a:spcPct val="0"/>
              </a:spcBef>
            </a:pPr>
            <a:r>
              <a:rPr lang="en-US" sz="2600" b="1">
                <a:solidFill>
                  <a:srgbClr val="FFFFFF"/>
                </a:solidFill>
                <a:latin typeface="Roboto Bold"/>
                <a:ea typeface="Roboto Bold"/>
                <a:cs typeface="Roboto Bold"/>
                <a:sym typeface="Roboto Bold"/>
              </a:rPr>
              <a:t>Main Point</a:t>
            </a:r>
          </a:p>
        </p:txBody>
      </p:sp>
      <p:sp>
        <p:nvSpPr>
          <p:cNvPr id="15" name="TextBox 15"/>
          <p:cNvSpPr txBox="1"/>
          <p:nvPr/>
        </p:nvSpPr>
        <p:spPr>
          <a:xfrm>
            <a:off x="4514850" y="6222904"/>
            <a:ext cx="3086100" cy="448310"/>
          </a:xfrm>
          <a:prstGeom prst="rect">
            <a:avLst/>
          </a:prstGeom>
        </p:spPr>
        <p:txBody>
          <a:bodyPr lIns="0" tIns="0" rIns="0" bIns="0" rtlCol="0" anchor="t">
            <a:spAutoFit/>
          </a:bodyPr>
          <a:lstStyle/>
          <a:p>
            <a:pPr algn="ctr">
              <a:lnSpc>
                <a:spcPts val="3640"/>
              </a:lnSpc>
              <a:spcBef>
                <a:spcPct val="0"/>
              </a:spcBef>
            </a:pPr>
            <a:r>
              <a:rPr lang="en-US" sz="2600" b="1">
                <a:solidFill>
                  <a:srgbClr val="FFFFFF"/>
                </a:solidFill>
                <a:latin typeface="Roboto Bold"/>
                <a:ea typeface="Roboto Bold"/>
                <a:cs typeface="Roboto Bold"/>
                <a:sym typeface="Roboto Bold"/>
              </a:rPr>
              <a:t>Subpoints</a:t>
            </a:r>
          </a:p>
        </p:txBody>
      </p:sp>
      <p:sp>
        <p:nvSpPr>
          <p:cNvPr id="16" name="TextBox 16"/>
          <p:cNvSpPr txBox="1"/>
          <p:nvPr/>
        </p:nvSpPr>
        <p:spPr>
          <a:xfrm>
            <a:off x="10584581" y="6222904"/>
            <a:ext cx="3086100" cy="448310"/>
          </a:xfrm>
          <a:prstGeom prst="rect">
            <a:avLst/>
          </a:prstGeom>
        </p:spPr>
        <p:txBody>
          <a:bodyPr lIns="0" tIns="0" rIns="0" bIns="0" rtlCol="0" anchor="t">
            <a:spAutoFit/>
          </a:bodyPr>
          <a:lstStyle/>
          <a:p>
            <a:pPr algn="ctr">
              <a:lnSpc>
                <a:spcPts val="3640"/>
              </a:lnSpc>
              <a:spcBef>
                <a:spcPct val="0"/>
              </a:spcBef>
            </a:pPr>
            <a:r>
              <a:rPr lang="en-US" sz="2600" b="1">
                <a:solidFill>
                  <a:srgbClr val="FFFFFF"/>
                </a:solidFill>
                <a:latin typeface="Roboto Bold"/>
                <a:ea typeface="Roboto Bold"/>
                <a:cs typeface="Roboto Bold"/>
                <a:sym typeface="Roboto Bold"/>
              </a:rPr>
              <a:t>Subpoints</a:t>
            </a:r>
          </a:p>
        </p:txBody>
      </p:sp>
      <p:sp>
        <p:nvSpPr>
          <p:cNvPr id="17" name="TextBox 17"/>
          <p:cNvSpPr txBox="1"/>
          <p:nvPr/>
        </p:nvSpPr>
        <p:spPr>
          <a:xfrm>
            <a:off x="10687050" y="8219931"/>
            <a:ext cx="7718906" cy="1819910"/>
          </a:xfrm>
          <a:prstGeom prst="rect">
            <a:avLst/>
          </a:prstGeom>
        </p:spPr>
        <p:txBody>
          <a:bodyPr lIns="0" tIns="0" rIns="0" bIns="0" rtlCol="0" anchor="t">
            <a:spAutoFit/>
          </a:bodyPr>
          <a:lstStyle/>
          <a:p>
            <a:pPr algn="l">
              <a:lnSpc>
                <a:spcPts val="3640"/>
              </a:lnSpc>
            </a:pPr>
            <a:r>
              <a:rPr lang="en-US" sz="2600" dirty="0">
                <a:solidFill>
                  <a:srgbClr val="FFFFFF"/>
                </a:solidFill>
                <a:latin typeface="Roboto"/>
                <a:ea typeface="Roboto"/>
                <a:cs typeface="Roboto"/>
                <a:sym typeface="Roboto"/>
              </a:rPr>
              <a:t>2. Risk of perpetuating harmful content.</a:t>
            </a:r>
          </a:p>
          <a:p>
            <a:pPr marL="561341" lvl="1" indent="-280670" algn="l">
              <a:lnSpc>
                <a:spcPts val="3640"/>
              </a:lnSpc>
              <a:buFont typeface="Arial"/>
              <a:buChar char="•"/>
            </a:pPr>
            <a:r>
              <a:rPr lang="en-US" sz="2600" dirty="0">
                <a:solidFill>
                  <a:srgbClr val="FFFFFF"/>
                </a:solidFill>
                <a:latin typeface="Roboto"/>
                <a:ea typeface="Roboto"/>
                <a:cs typeface="Roboto"/>
                <a:sym typeface="Roboto"/>
              </a:rPr>
              <a:t>In the absence of safeguards, AI chatbots can absorb offensive or harmful language from online interactions and spread it.</a:t>
            </a:r>
          </a:p>
        </p:txBody>
      </p:sp>
      <p:sp>
        <p:nvSpPr>
          <p:cNvPr id="18" name="TextBox 18"/>
          <p:cNvSpPr txBox="1"/>
          <p:nvPr/>
        </p:nvSpPr>
        <p:spPr>
          <a:xfrm>
            <a:off x="403381" y="8219931"/>
            <a:ext cx="8222938" cy="1819910"/>
          </a:xfrm>
          <a:prstGeom prst="rect">
            <a:avLst/>
          </a:prstGeom>
        </p:spPr>
        <p:txBody>
          <a:bodyPr lIns="0" tIns="0" rIns="0" bIns="0" rtlCol="0" anchor="t">
            <a:spAutoFit/>
          </a:bodyPr>
          <a:lstStyle/>
          <a:p>
            <a:pPr algn="l">
              <a:lnSpc>
                <a:spcPts val="3640"/>
              </a:lnSpc>
            </a:pPr>
            <a:r>
              <a:rPr lang="en-US" sz="2600" dirty="0">
                <a:solidFill>
                  <a:srgbClr val="FFFFFF"/>
                </a:solidFill>
                <a:latin typeface="Roboto"/>
                <a:ea typeface="Roboto"/>
                <a:cs typeface="Roboto"/>
                <a:sym typeface="Roboto"/>
              </a:rPr>
              <a:t>1. Ethical Oversight in chatbot development.</a:t>
            </a:r>
          </a:p>
          <a:p>
            <a:pPr marL="561341" lvl="1" indent="-280670" algn="l">
              <a:lnSpc>
                <a:spcPts val="3640"/>
              </a:lnSpc>
              <a:buFont typeface="Arial"/>
              <a:buChar char="•"/>
            </a:pPr>
            <a:r>
              <a:rPr lang="en-US" sz="2600" dirty="0">
                <a:solidFill>
                  <a:srgbClr val="FFFFFF"/>
                </a:solidFill>
                <a:latin typeface="Roboto"/>
                <a:ea typeface="Roboto"/>
                <a:cs typeface="Roboto"/>
                <a:sym typeface="Roboto"/>
              </a:rPr>
              <a:t>AI systems frequently lack embedded ethical guidelines, which are critical to ensuring they operate fairly and inclusively.</a:t>
            </a:r>
          </a:p>
        </p:txBody>
      </p:sp>
      <p:sp>
        <p:nvSpPr>
          <p:cNvPr id="19" name="AutoShape 19"/>
          <p:cNvSpPr/>
          <p:nvPr/>
        </p:nvSpPr>
        <p:spPr>
          <a:xfrm flipH="1">
            <a:off x="1721335" y="6475634"/>
            <a:ext cx="2793515" cy="1521639"/>
          </a:xfrm>
          <a:prstGeom prst="line">
            <a:avLst/>
          </a:prstGeom>
          <a:ln w="38100" cap="flat">
            <a:solidFill>
              <a:srgbClr val="BA7857"/>
            </a:solidFill>
            <a:prstDash val="solid"/>
            <a:headEnd type="none" w="sm" len="sm"/>
            <a:tailEnd type="triangle" w="lg" len="med"/>
          </a:ln>
        </p:spPr>
        <p:txBody>
          <a:bodyPr/>
          <a:lstStyle/>
          <a:p>
            <a:endParaRPr lang="en-AU"/>
          </a:p>
        </p:txBody>
      </p:sp>
      <p:sp>
        <p:nvSpPr>
          <p:cNvPr id="20" name="AutoShape 20"/>
          <p:cNvSpPr/>
          <p:nvPr/>
        </p:nvSpPr>
        <p:spPr>
          <a:xfrm>
            <a:off x="13670681" y="6671214"/>
            <a:ext cx="1829076" cy="964109"/>
          </a:xfrm>
          <a:prstGeom prst="line">
            <a:avLst/>
          </a:prstGeom>
          <a:ln w="38100" cap="flat">
            <a:solidFill>
              <a:srgbClr val="BA7857"/>
            </a:solidFill>
            <a:prstDash val="solid"/>
            <a:headEnd type="none" w="sm" len="sm"/>
            <a:tailEnd type="triangle" w="lg" len="med"/>
          </a:ln>
        </p:spPr>
        <p:txBody>
          <a:bodyPr/>
          <a:lstStyle/>
          <a:p>
            <a:endParaRPr lang="en-AU"/>
          </a:p>
        </p:txBody>
      </p:sp>
      <p:sp>
        <p:nvSpPr>
          <p:cNvPr id="21" name="AutoShape 21"/>
          <p:cNvSpPr/>
          <p:nvPr/>
        </p:nvSpPr>
        <p:spPr>
          <a:xfrm flipV="1">
            <a:off x="9124950" y="3196970"/>
            <a:ext cx="19050" cy="619125"/>
          </a:xfrm>
          <a:prstGeom prst="line">
            <a:avLst/>
          </a:prstGeom>
          <a:ln w="38100" cap="flat">
            <a:solidFill>
              <a:srgbClr val="BA7857"/>
            </a:solidFill>
            <a:prstDash val="solid"/>
            <a:headEnd type="none" w="sm" len="sm"/>
            <a:tailEnd type="arrow" w="med" len="sm"/>
          </a:ln>
        </p:spPr>
        <p:txBody>
          <a:bodyPr/>
          <a:lstStyle/>
          <a:p>
            <a:endParaRPr lang="en-AU"/>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3532</Words>
  <Application>Microsoft Office PowerPoint</Application>
  <PresentationFormat>Custom</PresentationFormat>
  <Paragraphs>416</Paragraphs>
  <Slides>28</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Roboto</vt:lpstr>
      <vt:lpstr>Roboto Bold</vt:lpstr>
      <vt:lpstr>JetBrains Mono Bold</vt:lpstr>
      <vt:lpstr>Calibri</vt:lpstr>
      <vt:lpstr>Arial</vt:lpstr>
      <vt:lpstr>JetBrains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Racist AI is Bad</dc:title>
  <cp:lastModifiedBy>Chloe Chan</cp:lastModifiedBy>
  <cp:revision>4</cp:revision>
  <dcterms:created xsi:type="dcterms:W3CDTF">2006-08-16T00:00:00Z</dcterms:created>
  <dcterms:modified xsi:type="dcterms:W3CDTF">2025-09-24T10:16:04Z</dcterms:modified>
  <dc:identifier>DAGTIp1H4_I</dc:identifier>
</cp:coreProperties>
</file>

<file path=docProps/thumbnail.jpeg>
</file>